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pptx" ContentType="application/vnd.openxmlformats-officedocument.presentationml.presentation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6" r:id="rId2"/>
    <p:sldId id="287" r:id="rId3"/>
    <p:sldId id="257" r:id="rId4"/>
    <p:sldId id="289" r:id="rId5"/>
    <p:sldId id="259" r:id="rId6"/>
    <p:sldId id="292" r:id="rId7"/>
    <p:sldId id="263" r:id="rId8"/>
    <p:sldId id="284" r:id="rId9"/>
    <p:sldId id="267" r:id="rId10"/>
    <p:sldId id="268" r:id="rId11"/>
    <p:sldId id="262" r:id="rId12"/>
    <p:sldId id="293" r:id="rId13"/>
    <p:sldId id="266" r:id="rId14"/>
    <p:sldId id="269" r:id="rId15"/>
    <p:sldId id="272" r:id="rId16"/>
    <p:sldId id="273" r:id="rId17"/>
    <p:sldId id="286" r:id="rId18"/>
    <p:sldId id="274" r:id="rId19"/>
    <p:sldId id="275" r:id="rId20"/>
    <p:sldId id="285" r:id="rId21"/>
    <p:sldId id="276" r:id="rId22"/>
    <p:sldId id="277" r:id="rId23"/>
    <p:sldId id="278" r:id="rId24"/>
    <p:sldId id="280" r:id="rId25"/>
    <p:sldId id="294" r:id="rId26"/>
    <p:sldId id="288" r:id="rId27"/>
    <p:sldId id="282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1426" y="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emf"/><Relationship Id="rId1" Type="http://schemas.openxmlformats.org/officeDocument/2006/relationships/image" Target="../media/image2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ru-RU" dirty="0"/>
          </a:p>
        </p:txBody>
      </p:sp>
      <p:sp>
        <p:nvSpPr>
          <p:cNvPr id="3" name="Дата 2"/>
          <p:cNvSpPr txBox="1">
            <a:spLocks noGrp="1"/>
          </p:cNvSpPr>
          <p:nvPr>
            <p:ph type="dt" idx="1"/>
          </p:nvPr>
        </p:nvSpPr>
        <p:spPr>
          <a:xfrm>
            <a:off x="3884608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C229A2FA-C5DE-4AE0-892F-CB094AE90409}" type="datetime1">
              <a:rPr lang="ru-RU"/>
              <a:pPr lvl="0"/>
              <a:t>01.06.2020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1">
            <a:solidFill>
              <a:srgbClr val="000000"/>
            </a:solidFill>
            <a:prstDash val="solid"/>
          </a:ln>
        </p:spPr>
      </p:sp>
      <p:sp>
        <p:nvSpPr>
          <p:cNvPr id="5" name="Заметки 4"/>
          <p:cNvSpPr txBox="1"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 txBox="1">
            <a:spLocks noGrp="1"/>
          </p:cNvSpPr>
          <p:nvPr>
            <p:ph type="ftr" sz="quarter" idx="4"/>
          </p:nvPr>
        </p:nvSpPr>
        <p:spPr>
          <a:xfrm>
            <a:off x="0" y="8685208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ru-RU" dirty="0"/>
          </a:p>
        </p:txBody>
      </p:sp>
      <p:sp>
        <p:nvSpPr>
          <p:cNvPr id="7" name="Номер слайда 6"/>
          <p:cNvSpPr txBox="1">
            <a:spLocks noGrp="1"/>
          </p:cNvSpPr>
          <p:nvPr>
            <p:ph type="sldNum" sz="quarter" idx="5"/>
          </p:nvPr>
        </p:nvSpPr>
        <p:spPr>
          <a:xfrm>
            <a:off x="3884608" y="8685208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89D40F50-3E3B-457C-8ADB-572E94C368F1}" type="slidenum"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548892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marR="0" lvl="0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ru-RU" sz="1200" b="0" i="0" u="none" strike="noStrike" kern="1200" cap="none" spc="0" baseline="0">
        <a:solidFill>
          <a:srgbClr val="000000"/>
        </a:solidFill>
        <a:uFillTx/>
        <a:latin typeface="Calibri"/>
      </a:defRPr>
    </a:lvl1pPr>
    <a:lvl2pPr marL="457200" marR="0" lvl="1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ru-RU" sz="1200" b="0" i="0" u="none" strike="noStrike" kern="1200" cap="none" spc="0" baseline="0">
        <a:solidFill>
          <a:srgbClr val="000000"/>
        </a:solidFill>
        <a:uFillTx/>
        <a:latin typeface="Calibri"/>
      </a:defRPr>
    </a:lvl2pPr>
    <a:lvl3pPr marL="914400" marR="0" lvl="2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ru-RU" sz="1200" b="0" i="0" u="none" strike="noStrike" kern="1200" cap="none" spc="0" baseline="0">
        <a:solidFill>
          <a:srgbClr val="000000"/>
        </a:solidFill>
        <a:uFillTx/>
        <a:latin typeface="Calibri"/>
      </a:defRPr>
    </a:lvl3pPr>
    <a:lvl4pPr marL="1371600" marR="0" lvl="3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ru-RU" sz="1200" b="0" i="0" u="none" strike="noStrike" kern="1200" cap="none" spc="0" baseline="0">
        <a:solidFill>
          <a:srgbClr val="000000"/>
        </a:solidFill>
        <a:uFillTx/>
        <a:latin typeface="Calibri"/>
      </a:defRPr>
    </a:lvl4pPr>
    <a:lvl5pPr marL="1828800" marR="0" lvl="4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ru-RU" sz="1200" b="0" i="0" u="none" strike="noStrike" kern="1200" cap="none" spc="0" baseline="0">
        <a:solidFill>
          <a:srgbClr val="000000"/>
        </a:solidFill>
        <a:uFillTx/>
        <a:latin typeface="Calibri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 txBox="1"/>
          <p:nvPr/>
        </p:nvSpPr>
        <p:spPr>
          <a:xfrm>
            <a:off x="3884608" y="8685208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AC29F6FB-F626-4F58-8085-5117B2DD211A}" type="slidenum">
              <a:t>1</a:t>
            </a:fld>
            <a:endParaRPr lang="ru-RU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707911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 txBox="1"/>
          <p:nvPr/>
        </p:nvSpPr>
        <p:spPr>
          <a:xfrm>
            <a:off x="3884608" y="8685208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AC29F6FB-F626-4F58-8085-5117B2DD211A}" type="slidenum">
              <a:t>2</a:t>
            </a:fld>
            <a:endParaRPr lang="ru-RU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392413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ctrTitle"/>
          </p:nvPr>
        </p:nvSpPr>
        <p:spPr>
          <a:xfrm>
            <a:off x="685800" y="2130423"/>
            <a:ext cx="7772400" cy="147002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3"/>
          </a:xfrm>
        </p:spPr>
        <p:txBody>
          <a:bodyPr anchorCtr="1"/>
          <a:lstStyle>
            <a:lvl1pPr marL="0" indent="0" algn="ctr">
              <a:buNone/>
              <a:defRPr>
                <a:solidFill>
                  <a:srgbClr val="898989"/>
                </a:solidFill>
              </a:defRPr>
            </a:lvl1pPr>
          </a:lstStyle>
          <a:p>
            <a:pPr lvl="0"/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5209259-14AB-422C-A504-DD9470657467}" type="datetime1">
              <a:rPr lang="ru-RU"/>
              <a:pPr lvl="0"/>
              <a:t>01.06.2020</a:t>
            </a:fld>
            <a:endParaRPr lang="ru-RU" dirty="0"/>
          </a:p>
        </p:txBody>
      </p:sp>
      <p:sp>
        <p:nvSpPr>
          <p:cNvPr id="5" name="Нижний колонтитул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 dirty="0"/>
          </a:p>
        </p:txBody>
      </p:sp>
      <p:sp>
        <p:nvSpPr>
          <p:cNvPr id="6" name="Номер слайда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28C488A-D8E2-42F4-8ADB-52FA082F8329}" type="slidenum"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39753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0E94864-1A4D-4224-945E-C1A129974131}" type="datetime1">
              <a:rPr lang="ru-RU"/>
              <a:pPr lvl="0"/>
              <a:t>01.06.2020</a:t>
            </a:fld>
            <a:endParaRPr lang="ru-RU" dirty="0"/>
          </a:p>
        </p:txBody>
      </p:sp>
      <p:sp>
        <p:nvSpPr>
          <p:cNvPr id="5" name="Нижний колонтитул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 dirty="0"/>
          </a:p>
        </p:txBody>
      </p:sp>
      <p:sp>
        <p:nvSpPr>
          <p:cNvPr id="6" name="Номер слайда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8E9E555-41C7-4394-A120-90C16B7C7BE0}" type="slidenum"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93850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 txBox="1"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9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 txBox="1">
            <a:spLocks noGrp="1"/>
          </p:cNvSpPr>
          <p:nvPr>
            <p:ph type="body" orient="vert" idx="1"/>
          </p:nvPr>
        </p:nvSpPr>
        <p:spPr>
          <a:xfrm>
            <a:off x="457200" y="274640"/>
            <a:ext cx="6019796" cy="5851529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D5DAD9D-AFDA-45D0-84A6-A682A8F1101D}" type="datetime1">
              <a:rPr lang="ru-RU"/>
              <a:pPr lvl="0"/>
              <a:t>01.06.2020</a:t>
            </a:fld>
            <a:endParaRPr lang="ru-RU" dirty="0"/>
          </a:p>
        </p:txBody>
      </p:sp>
      <p:sp>
        <p:nvSpPr>
          <p:cNvPr id="5" name="Нижний колонтитул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 dirty="0"/>
          </a:p>
        </p:txBody>
      </p:sp>
      <p:sp>
        <p:nvSpPr>
          <p:cNvPr id="6" name="Номер слайда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150943B-EEFE-4BE7-A4FF-71159D92B3E2}" type="slidenum"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67217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BC21D56-77EF-48E0-80C6-E60C00D3713B}" type="datetime1">
              <a:rPr lang="ru-RU"/>
              <a:pPr lvl="0"/>
              <a:t>01.06.2020</a:t>
            </a:fld>
            <a:endParaRPr lang="ru-RU" dirty="0"/>
          </a:p>
        </p:txBody>
      </p:sp>
      <p:sp>
        <p:nvSpPr>
          <p:cNvPr id="5" name="Нижний колонтитул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 dirty="0"/>
          </a:p>
        </p:txBody>
      </p:sp>
      <p:sp>
        <p:nvSpPr>
          <p:cNvPr id="6" name="Номер слайда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E319995-AF36-4569-9944-961AFAE3A18F}" type="slidenum"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49086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>
          <a:xfrm>
            <a:off x="722311" y="4406895"/>
            <a:ext cx="7772400" cy="1362071"/>
          </a:xfrm>
        </p:spPr>
        <p:txBody>
          <a:bodyPr anchor="t" anchorCtr="0"/>
          <a:lstStyle>
            <a:lvl1pPr algn="l">
              <a:defRPr sz="4000" b="1" cap="all"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 txBox="1">
            <a:spLocks noGrp="1"/>
          </p:cNvSpPr>
          <p:nvPr>
            <p:ph type="body" idx="1"/>
          </p:nvPr>
        </p:nvSpPr>
        <p:spPr>
          <a:xfrm>
            <a:off x="722311" y="2906713"/>
            <a:ext cx="7772400" cy="1500182"/>
          </a:xfrm>
        </p:spPr>
        <p:txBody>
          <a:bodyPr anchor="b"/>
          <a:lstStyle>
            <a:lvl1pPr marL="0" indent="0">
              <a:spcBef>
                <a:spcPts val="500"/>
              </a:spcBef>
              <a:buNone/>
              <a:defRPr sz="2000">
                <a:solidFill>
                  <a:srgbClr val="898989"/>
                </a:solidFill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D5F37A1-092A-4339-AC56-F23AF55A0CB9}" type="datetime1">
              <a:rPr lang="ru-RU"/>
              <a:pPr lvl="0"/>
              <a:t>01.06.2020</a:t>
            </a:fld>
            <a:endParaRPr lang="ru-RU" dirty="0"/>
          </a:p>
        </p:txBody>
      </p:sp>
      <p:sp>
        <p:nvSpPr>
          <p:cNvPr id="5" name="Нижний колонтитул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 dirty="0"/>
          </a:p>
        </p:txBody>
      </p:sp>
      <p:sp>
        <p:nvSpPr>
          <p:cNvPr id="6" name="Номер слайда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FF979A8-827E-4CEF-BC07-DA3ED2519F1A}" type="slidenum"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62409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 txBox="1">
            <a:spLocks noGrp="1"/>
          </p:cNvSpPr>
          <p:nvPr>
            <p:ph idx="1"/>
          </p:nvPr>
        </p:nvSpPr>
        <p:spPr>
          <a:xfrm>
            <a:off x="457200" y="1600200"/>
            <a:ext cx="4038603" cy="4525959"/>
          </a:xfrm>
        </p:spPr>
        <p:txBody>
          <a:bodyPr/>
          <a:lstStyle>
            <a:lvl1pPr>
              <a:spcBef>
                <a:spcPts val="700"/>
              </a:spcBef>
              <a:defRPr sz="2800"/>
            </a:lvl1pPr>
            <a:lvl2pPr>
              <a:spcBef>
                <a:spcPts val="600"/>
              </a:spcBef>
              <a:defRPr sz="2400"/>
            </a:lvl2pPr>
            <a:lvl3pPr>
              <a:spcBef>
                <a:spcPts val="500"/>
              </a:spcBef>
              <a:defRPr sz="2000"/>
            </a:lvl3pPr>
            <a:lvl4pPr>
              <a:spcBef>
                <a:spcPts val="400"/>
              </a:spcBef>
              <a:defRPr sz="1800"/>
            </a:lvl4pPr>
            <a:lvl5pPr>
              <a:spcBef>
                <a:spcPts val="400"/>
              </a:spcBef>
              <a:defRPr sz="18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 txBox="1">
            <a:spLocks noGrp="1"/>
          </p:cNvSpPr>
          <p:nvPr>
            <p:ph idx="2"/>
          </p:nvPr>
        </p:nvSpPr>
        <p:spPr>
          <a:xfrm>
            <a:off x="4648196" y="1600200"/>
            <a:ext cx="4038603" cy="4525959"/>
          </a:xfrm>
        </p:spPr>
        <p:txBody>
          <a:bodyPr/>
          <a:lstStyle>
            <a:lvl1pPr>
              <a:spcBef>
                <a:spcPts val="700"/>
              </a:spcBef>
              <a:defRPr sz="2800"/>
            </a:lvl1pPr>
            <a:lvl2pPr>
              <a:spcBef>
                <a:spcPts val="600"/>
              </a:spcBef>
              <a:defRPr sz="2400"/>
            </a:lvl2pPr>
            <a:lvl3pPr>
              <a:spcBef>
                <a:spcPts val="500"/>
              </a:spcBef>
              <a:defRPr sz="2000"/>
            </a:lvl3pPr>
            <a:lvl4pPr>
              <a:spcBef>
                <a:spcPts val="400"/>
              </a:spcBef>
              <a:defRPr sz="1800"/>
            </a:lvl4pPr>
            <a:lvl5pPr>
              <a:spcBef>
                <a:spcPts val="400"/>
              </a:spcBef>
              <a:defRPr sz="18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4F06046-34D6-4517-BB74-B833116FB5E4}" type="datetime1">
              <a:rPr lang="ru-RU"/>
              <a:pPr lvl="0"/>
              <a:t>01.06.2020</a:t>
            </a:fld>
            <a:endParaRPr lang="ru-RU" dirty="0"/>
          </a:p>
        </p:txBody>
      </p:sp>
      <p:sp>
        <p:nvSpPr>
          <p:cNvPr id="6" name="Нижний колонтитул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 dirty="0"/>
          </a:p>
        </p:txBody>
      </p:sp>
      <p:sp>
        <p:nvSpPr>
          <p:cNvPr id="7" name="Номер слайда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F684416-F864-4FA6-AAA0-AFC0395CE0A1}" type="slidenum"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60320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4" cy="639759"/>
          </a:xfrm>
        </p:spPr>
        <p:txBody>
          <a:bodyPr anchor="b"/>
          <a:lstStyle>
            <a:lvl1pPr marL="0" indent="0">
              <a:spcBef>
                <a:spcPts val="600"/>
              </a:spcBef>
              <a:buNone/>
              <a:defRPr sz="2400" b="1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 txBox="1">
            <a:spLocks noGrp="1"/>
          </p:cNvSpPr>
          <p:nvPr>
            <p:ph idx="2"/>
          </p:nvPr>
        </p:nvSpPr>
        <p:spPr>
          <a:xfrm>
            <a:off x="457200" y="2174872"/>
            <a:ext cx="4040184" cy="3951286"/>
          </a:xfrm>
        </p:spPr>
        <p:txBody>
          <a:bodyPr/>
          <a:lstStyle>
            <a:lvl1pPr>
              <a:spcBef>
                <a:spcPts val="600"/>
              </a:spcBef>
              <a:defRPr sz="2400"/>
            </a:lvl1pPr>
            <a:lvl2pPr>
              <a:spcBef>
                <a:spcPts val="500"/>
              </a:spcBef>
              <a:defRPr sz="2000"/>
            </a:lvl2pPr>
            <a:lvl3pPr>
              <a:spcBef>
                <a:spcPts val="400"/>
              </a:spcBef>
              <a:defRPr sz="1800"/>
            </a:lvl3pPr>
            <a:lvl4pPr>
              <a:spcBef>
                <a:spcPts val="400"/>
              </a:spcBef>
              <a:defRPr sz="1600"/>
            </a:lvl4pPr>
            <a:lvl5pPr>
              <a:spcBef>
                <a:spcPts val="400"/>
              </a:spcBef>
              <a:defRPr sz="16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 txBox="1">
            <a:spLocks noGrp="1"/>
          </p:cNvSpPr>
          <p:nvPr>
            <p:ph type="body" idx="3"/>
          </p:nvPr>
        </p:nvSpPr>
        <p:spPr>
          <a:xfrm>
            <a:off x="4645023" y="1535113"/>
            <a:ext cx="4041776" cy="639759"/>
          </a:xfrm>
        </p:spPr>
        <p:txBody>
          <a:bodyPr anchor="b"/>
          <a:lstStyle>
            <a:lvl1pPr marL="0" indent="0">
              <a:spcBef>
                <a:spcPts val="600"/>
              </a:spcBef>
              <a:buNone/>
              <a:defRPr sz="2400" b="1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 txBox="1">
            <a:spLocks noGrp="1"/>
          </p:cNvSpPr>
          <p:nvPr>
            <p:ph idx="4"/>
          </p:nvPr>
        </p:nvSpPr>
        <p:spPr>
          <a:xfrm>
            <a:off x="4645023" y="2174872"/>
            <a:ext cx="4041776" cy="3951286"/>
          </a:xfrm>
        </p:spPr>
        <p:txBody>
          <a:bodyPr/>
          <a:lstStyle>
            <a:lvl1pPr>
              <a:spcBef>
                <a:spcPts val="600"/>
              </a:spcBef>
              <a:defRPr sz="2400"/>
            </a:lvl1pPr>
            <a:lvl2pPr>
              <a:spcBef>
                <a:spcPts val="500"/>
              </a:spcBef>
              <a:defRPr sz="2000"/>
            </a:lvl2pPr>
            <a:lvl3pPr>
              <a:spcBef>
                <a:spcPts val="400"/>
              </a:spcBef>
              <a:defRPr sz="1800"/>
            </a:lvl3pPr>
            <a:lvl4pPr>
              <a:spcBef>
                <a:spcPts val="400"/>
              </a:spcBef>
              <a:defRPr sz="1600"/>
            </a:lvl4pPr>
            <a:lvl5pPr>
              <a:spcBef>
                <a:spcPts val="400"/>
              </a:spcBef>
              <a:defRPr sz="16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BBB0B2E-9430-4067-BC54-F70F8BD5B3EE}" type="datetime1">
              <a:rPr lang="ru-RU"/>
              <a:pPr lvl="0"/>
              <a:t>01.06.2020</a:t>
            </a:fld>
            <a:endParaRPr lang="ru-RU" dirty="0"/>
          </a:p>
        </p:txBody>
      </p:sp>
      <p:sp>
        <p:nvSpPr>
          <p:cNvPr id="8" name="Нижний колонтитул 7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 dirty="0"/>
          </a:p>
        </p:txBody>
      </p:sp>
      <p:sp>
        <p:nvSpPr>
          <p:cNvPr id="9" name="Номер слайда 8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B85D9BA-C4FE-42FD-8F0D-50B9C3000BFF}" type="slidenum"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83387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DE6E9BE-B999-432D-96AE-9E9D3792E8BE}" type="datetime1">
              <a:rPr lang="ru-RU"/>
              <a:pPr lvl="0"/>
              <a:t>01.06.2020</a:t>
            </a:fld>
            <a:endParaRPr lang="ru-RU" dirty="0"/>
          </a:p>
        </p:txBody>
      </p:sp>
      <p:sp>
        <p:nvSpPr>
          <p:cNvPr id="4" name="Нижний колонтитул 3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 dirty="0"/>
          </a:p>
        </p:txBody>
      </p:sp>
      <p:sp>
        <p:nvSpPr>
          <p:cNvPr id="5" name="Номер слайда 4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94A5D10-6013-4AE4-9500-D5E52817FFC2}" type="slidenum"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56831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3FD65E5-C899-4DFC-9356-7AAF8729457C}" type="datetime1">
              <a:rPr lang="ru-RU"/>
              <a:pPr lvl="0"/>
              <a:t>01.06.2020</a:t>
            </a:fld>
            <a:endParaRPr lang="ru-RU" dirty="0"/>
          </a:p>
        </p:txBody>
      </p:sp>
      <p:sp>
        <p:nvSpPr>
          <p:cNvPr id="3" name="Нижний колонтитул 2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 dirty="0"/>
          </a:p>
        </p:txBody>
      </p:sp>
      <p:sp>
        <p:nvSpPr>
          <p:cNvPr id="4" name="Номер слайда 3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2CF861A-F195-4FAE-A94F-186BC1A3284B}" type="slidenum"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548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>
          <a:xfrm>
            <a:off x="457200" y="273048"/>
            <a:ext cx="3008311" cy="1162046"/>
          </a:xfrm>
        </p:spPr>
        <p:txBody>
          <a:bodyPr anchor="b" anchorCtr="0"/>
          <a:lstStyle>
            <a:lvl1pPr algn="l">
              <a:defRPr sz="2000" b="1"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 txBox="1">
            <a:spLocks noGrp="1"/>
          </p:cNvSpPr>
          <p:nvPr>
            <p:ph idx="1"/>
          </p:nvPr>
        </p:nvSpPr>
        <p:spPr>
          <a:xfrm>
            <a:off x="3575047" y="273048"/>
            <a:ext cx="5111752" cy="585311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 txBox="1">
            <a:spLocks noGrp="1"/>
          </p:cNvSpPr>
          <p:nvPr>
            <p:ph type="body" idx="2"/>
          </p:nvPr>
        </p:nvSpPr>
        <p:spPr>
          <a:xfrm>
            <a:off x="457200" y="1435095"/>
            <a:ext cx="3008311" cy="4691064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sz="140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29395B2-140E-4CAB-876D-F55269D63A0E}" type="datetime1">
              <a:rPr lang="ru-RU"/>
              <a:pPr lvl="0"/>
              <a:t>01.06.2020</a:t>
            </a:fld>
            <a:endParaRPr lang="ru-RU" dirty="0"/>
          </a:p>
        </p:txBody>
      </p:sp>
      <p:sp>
        <p:nvSpPr>
          <p:cNvPr id="6" name="Нижний колонтитул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 dirty="0"/>
          </a:p>
        </p:txBody>
      </p:sp>
      <p:sp>
        <p:nvSpPr>
          <p:cNvPr id="7" name="Номер слайда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67215E1-CB6E-4BA3-9864-532F854F38B1}" type="slidenum"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38173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5"/>
          </a:xfrm>
        </p:spPr>
        <p:txBody>
          <a:bodyPr anchor="b" anchorCtr="0"/>
          <a:lstStyle>
            <a:lvl1pPr algn="l">
              <a:defRPr sz="2000" b="1"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 txBox="1">
            <a:spLocks noGrp="1"/>
          </p:cNvSpPr>
          <p:nvPr>
            <p:ph type="pic" idx="1"/>
          </p:nvPr>
        </p:nvSpPr>
        <p:spPr>
          <a:xfrm>
            <a:off x="1792288" y="612776"/>
            <a:ext cx="5486400" cy="41148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ru-RU" dirty="0"/>
          </a:p>
        </p:txBody>
      </p:sp>
      <p:sp>
        <p:nvSpPr>
          <p:cNvPr id="4" name="Текст 3"/>
          <p:cNvSpPr txBox="1">
            <a:spLocks noGrp="1"/>
          </p:cNvSpPr>
          <p:nvPr>
            <p:ph type="body" idx="2"/>
          </p:nvPr>
        </p:nvSpPr>
        <p:spPr>
          <a:xfrm>
            <a:off x="1792288" y="5367335"/>
            <a:ext cx="5486400" cy="804864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sz="140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44EBDA0-25CF-4A5D-B017-91852AB5B93E}" type="datetime1">
              <a:rPr lang="ru-RU"/>
              <a:pPr lvl="0"/>
              <a:t>01.06.2020</a:t>
            </a:fld>
            <a:endParaRPr lang="ru-RU" dirty="0"/>
          </a:p>
        </p:txBody>
      </p:sp>
      <p:sp>
        <p:nvSpPr>
          <p:cNvPr id="6" name="Нижний колонтитул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 dirty="0"/>
          </a:p>
        </p:txBody>
      </p:sp>
      <p:sp>
        <p:nvSpPr>
          <p:cNvPr id="7" name="Номер слайда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9B6A87E-70D7-4BF7-8753-0BEE45694DE4}" type="slidenum"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31339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>
          <a:xfrm>
            <a:off x="457200" y="27464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/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 txBox="1">
            <a:spLocks noGrp="1"/>
          </p:cNvSpPr>
          <p:nvPr>
            <p:ph type="dt" sz="half" idx="2"/>
          </p:nvPr>
        </p:nvSpPr>
        <p:spPr>
          <a:xfrm>
            <a:off x="457200" y="6356351"/>
            <a:ext cx="2133596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/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fld id="{6BEB1A8A-7068-4D3C-8900-BE28DA65B531}" type="datetime1">
              <a:rPr lang="ru-RU"/>
              <a:pPr lvl="0"/>
              <a:t>01.06.2020</a:t>
            </a:fld>
            <a:endParaRPr lang="ru-RU" dirty="0"/>
          </a:p>
        </p:txBody>
      </p:sp>
      <p:sp>
        <p:nvSpPr>
          <p:cNvPr id="5" name="Нижний колонтитул 4"/>
          <p:cNvSpPr txBox="1">
            <a:spLocks noGrp="1"/>
          </p:cNvSpPr>
          <p:nvPr>
            <p:ph type="ftr" sz="quarter" idx="3"/>
          </p:nvPr>
        </p:nvSpPr>
        <p:spPr>
          <a:xfrm>
            <a:off x="3124203" y="6356351"/>
            <a:ext cx="2895603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/>
          <a:lstStyle>
            <a:lvl1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endParaRPr lang="ru-RU" dirty="0"/>
          </a:p>
        </p:txBody>
      </p:sp>
      <p:sp>
        <p:nvSpPr>
          <p:cNvPr id="6" name="Номер слайда 5"/>
          <p:cNvSpPr txBox="1">
            <a:spLocks noGrp="1"/>
          </p:cNvSpPr>
          <p:nvPr>
            <p:ph type="sldNum" sz="quarter" idx="4"/>
          </p:nvPr>
        </p:nvSpPr>
        <p:spPr>
          <a:xfrm>
            <a:off x="6553203" y="6356351"/>
            <a:ext cx="2133596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/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fld id="{41565242-4280-4136-8094-801BD780B915}" type="slidenum"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marL="0" marR="0" lvl="0" indent="0" algn="ctr" defTabSz="914400" rtl="0" fontAlgn="auto" hangingPunct="1">
        <a:lnSpc>
          <a:spcPct val="100000"/>
        </a:lnSpc>
        <a:spcBef>
          <a:spcPts val="0"/>
        </a:spcBef>
        <a:spcAft>
          <a:spcPts val="0"/>
        </a:spcAft>
        <a:buNone/>
        <a:tabLst/>
        <a:defRPr lang="ru-RU" sz="4400" b="0" i="0" u="none" strike="noStrike" kern="1200" cap="none" spc="0" baseline="0">
          <a:solidFill>
            <a:srgbClr val="000000"/>
          </a:solidFill>
          <a:uFillTx/>
          <a:latin typeface="Calibri"/>
        </a:defRPr>
      </a:lvl1pPr>
    </p:titleStyle>
    <p:bodyStyle>
      <a:lvl1pPr marL="342900" marR="0" lvl="0" indent="-342900" algn="l" defTabSz="914400" rtl="0" fontAlgn="auto" hangingPunct="1">
        <a:lnSpc>
          <a:spcPct val="100000"/>
        </a:lnSpc>
        <a:spcBef>
          <a:spcPts val="800"/>
        </a:spcBef>
        <a:spcAft>
          <a:spcPts val="0"/>
        </a:spcAft>
        <a:buSzPct val="100000"/>
        <a:buFont typeface="Arial" pitchFamily="34"/>
        <a:buChar char="•"/>
        <a:tabLst/>
        <a:defRPr lang="ru-RU" sz="3200" b="0" i="0" u="none" strike="noStrike" kern="1200" cap="none" spc="0" baseline="0">
          <a:solidFill>
            <a:srgbClr val="000000"/>
          </a:solidFill>
          <a:uFillTx/>
          <a:latin typeface="Calibri"/>
        </a:defRPr>
      </a:lvl1pPr>
      <a:lvl2pPr marL="742950" marR="0" lvl="1" indent="-285750" algn="l" defTabSz="914400" rtl="0" fontAlgn="auto" hangingPunct="1">
        <a:lnSpc>
          <a:spcPct val="100000"/>
        </a:lnSpc>
        <a:spcBef>
          <a:spcPts val="700"/>
        </a:spcBef>
        <a:spcAft>
          <a:spcPts val="0"/>
        </a:spcAft>
        <a:buSzPct val="100000"/>
        <a:buFont typeface="Arial" pitchFamily="34"/>
        <a:buChar char="–"/>
        <a:tabLst/>
        <a:defRPr lang="ru-RU" sz="2800" b="0" i="0" u="none" strike="noStrike" kern="1200" cap="none" spc="0" baseline="0">
          <a:solidFill>
            <a:srgbClr val="000000"/>
          </a:solidFill>
          <a:uFillTx/>
          <a:latin typeface="Calibri"/>
        </a:defRPr>
      </a:lvl2pPr>
      <a:lvl3pPr marL="1143000" marR="0" lvl="2" indent="-228600" algn="l" defTabSz="914400" rtl="0" fontAlgn="auto" hangingPunct="1">
        <a:lnSpc>
          <a:spcPct val="100000"/>
        </a:lnSpc>
        <a:spcBef>
          <a:spcPts val="600"/>
        </a:spcBef>
        <a:spcAft>
          <a:spcPts val="0"/>
        </a:spcAft>
        <a:buSzPct val="100000"/>
        <a:buFont typeface="Arial" pitchFamily="34"/>
        <a:buChar char="•"/>
        <a:tabLst/>
        <a:defRPr lang="ru-RU" sz="2400" b="0" i="0" u="none" strike="noStrike" kern="1200" cap="none" spc="0" baseline="0">
          <a:solidFill>
            <a:srgbClr val="000000"/>
          </a:solidFill>
          <a:uFillTx/>
          <a:latin typeface="Calibri"/>
        </a:defRPr>
      </a:lvl3pPr>
      <a:lvl4pPr marL="1600200" marR="0" lvl="3" indent="-228600" algn="l" defTabSz="914400" rtl="0" fontAlgn="auto" hangingPunct="1">
        <a:lnSpc>
          <a:spcPct val="10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–"/>
        <a:tabLst/>
        <a:defRPr lang="ru-RU" sz="2000" b="0" i="0" u="none" strike="noStrike" kern="1200" cap="none" spc="0" baseline="0">
          <a:solidFill>
            <a:srgbClr val="000000"/>
          </a:solidFill>
          <a:uFillTx/>
          <a:latin typeface="Calibri"/>
        </a:defRPr>
      </a:lvl4pPr>
      <a:lvl5pPr marL="2057400" marR="0" lvl="4" indent="-228600" algn="l" defTabSz="914400" rtl="0" fontAlgn="auto" hangingPunct="1">
        <a:lnSpc>
          <a:spcPct val="100000"/>
        </a:lnSpc>
        <a:spcBef>
          <a:spcPts val="500"/>
        </a:spcBef>
        <a:spcAft>
          <a:spcPts val="0"/>
        </a:spcAft>
        <a:buSzPct val="100000"/>
        <a:buFont typeface="Arial" pitchFamily="34"/>
        <a:buChar char="»"/>
        <a:tabLst/>
        <a:defRPr lang="ru-RU" sz="2000" b="0" i="0" u="none" strike="noStrike" kern="1200" cap="none" spc="0" baseline="0">
          <a:solidFill>
            <a:srgbClr val="000000"/>
          </a:solidFill>
          <a:uFillTx/>
          <a:latin typeface="Calibri"/>
        </a:defRPr>
      </a:lvl5pPr>
    </p:bodyStyle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package" Target="../embeddings/____________Microsoft_PowerPoint2.pptx"/><Relationship Id="rId3" Type="http://schemas.openxmlformats.org/officeDocument/2006/relationships/image" Target="../media/image1.jpeg"/><Relationship Id="rId7" Type="http://schemas.openxmlformats.org/officeDocument/2006/relationships/oleObject" Target="../embeddings/oleObject2.bin"/><Relationship Id="rId12" Type="http://schemas.openxmlformats.org/officeDocument/2006/relationships/image" Target="../media/image31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9.emf"/><Relationship Id="rId11" Type="http://schemas.openxmlformats.org/officeDocument/2006/relationships/package" Target="../embeddings/____________Microsoft_PowerPoint3.pptx"/><Relationship Id="rId5" Type="http://schemas.openxmlformats.org/officeDocument/2006/relationships/package" Target="../embeddings/____________Microsoft_PowerPoint1.pptx"/><Relationship Id="rId10" Type="http://schemas.openxmlformats.org/officeDocument/2006/relationships/oleObject" Target="../embeddings/oleObject3.bin"/><Relationship Id="rId4" Type="http://schemas.openxmlformats.org/officeDocument/2006/relationships/oleObject" Target="../embeddings/oleObject1.bin"/><Relationship Id="rId9" Type="http://schemas.openxmlformats.org/officeDocument/2006/relationships/image" Target="../media/image30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 txBox="1"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C:\Users\Администратор\Desktop\slide_1.jpg"/>
          <p:cNvPicPr>
            <a:picLocks noChangeAspect="1"/>
          </p:cNvPicPr>
          <p:nvPr/>
        </p:nvPicPr>
        <p:blipFill>
          <a:blip r:embed="rId3"/>
          <a:srcRect t="6785" b="1000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5"/>
          <p:cNvSpPr/>
          <p:nvPr/>
        </p:nvSpPr>
        <p:spPr>
          <a:xfrm>
            <a:off x="127696" y="1052736"/>
            <a:ext cx="8640961" cy="5109091"/>
          </a:xfrm>
          <a:prstGeom prst="rect">
            <a:avLst/>
          </a:prstGeom>
          <a:noFill/>
          <a:ln>
            <a:solidFill>
              <a:schemeClr val="accent1"/>
            </a:solidFill>
            <a:prstDash val="solid"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600" b="0" i="0" u="none" strike="noStrike" kern="1200" cap="none" spc="0" baseline="0" dirty="0">
              <a:solidFill>
                <a:srgbClr val="000000"/>
              </a:solidFill>
              <a:uFillTx/>
              <a:latin typeface="Times New Roman" pitchFamily="18"/>
              <a:cs typeface="Times New Roman" pitchFamily="18"/>
            </a:endParaRPr>
          </a:p>
          <a:p>
            <a:pPr lvl="0" algn="ctr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2800" b="1" dirty="0" smtClean="0">
              <a:solidFill>
                <a:srgbClr val="000000"/>
              </a:solidFill>
              <a:latin typeface="Times New Roman" pitchFamily="18" charset="0"/>
              <a:ea typeface="Times New Roman" pitchFamily="18"/>
              <a:cs typeface="Times New Roman" pitchFamily="18" charset="0"/>
            </a:endParaRPr>
          </a:p>
          <a:p>
            <a:pPr lvl="0" algn="ctr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800" b="1" dirty="0" smtClean="0">
                <a:solidFill>
                  <a:srgbClr val="000000"/>
                </a:solidFill>
                <a:latin typeface="Times New Roman" pitchFamily="18" charset="0"/>
                <a:ea typeface="Times New Roman" pitchFamily="18"/>
                <a:cs typeface="Times New Roman" pitchFamily="18" charset="0"/>
              </a:rPr>
              <a:t>Зачётная работа</a:t>
            </a:r>
          </a:p>
          <a:p>
            <a:pPr lvl="0" algn="ctr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800" b="1" dirty="0" smtClean="0">
                <a:solidFill>
                  <a:srgbClr val="000000"/>
                </a:solidFill>
                <a:latin typeface="Times New Roman" pitchFamily="18" charset="0"/>
                <a:ea typeface="Times New Roman" pitchFamily="18"/>
                <a:cs typeface="Times New Roman" pitchFamily="18" charset="0"/>
              </a:rPr>
              <a:t>по курсу</a:t>
            </a:r>
          </a:p>
          <a:p>
            <a:pPr lvl="0" algn="ctr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Основы православной педагогики</a:t>
            </a:r>
            <a:r>
              <a:rPr lang="ru-RU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2800" b="1" i="1" dirty="0" smtClean="0">
              <a:solidFill>
                <a:srgbClr val="000000"/>
              </a:solidFill>
              <a:latin typeface="Times New Roman" pitchFamily="18" charset="0"/>
              <a:ea typeface="Times New Roman" pitchFamily="18"/>
              <a:cs typeface="Times New Roman" pitchFamily="18" charset="0"/>
            </a:endParaRPr>
          </a:p>
          <a:p>
            <a:pPr lvl="0" algn="ctr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400" b="0" i="1" u="none" strike="noStrike" kern="1200" cap="none" spc="0" baseline="0" dirty="0" smtClean="0">
                <a:solidFill>
                  <a:srgbClr val="000000"/>
                </a:solidFill>
                <a:uFillTx/>
                <a:latin typeface="Times New Roman" pitchFamily="18"/>
                <a:ea typeface="Times New Roman" pitchFamily="18"/>
                <a:cs typeface="Times New Roman" pitchFamily="18"/>
              </a:rPr>
              <a:t>2019-2020 г.</a:t>
            </a:r>
          </a:p>
          <a:p>
            <a:pPr lvl="0" algn="ctr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2400" i="1" dirty="0" smtClean="0">
              <a:solidFill>
                <a:srgbClr val="000000"/>
              </a:solidFill>
              <a:latin typeface="Times New Roman" pitchFamily="18"/>
              <a:ea typeface="Times New Roman" pitchFamily="18"/>
              <a:cs typeface="Times New Roman" pitchFamily="18"/>
            </a:endParaRPr>
          </a:p>
          <a:p>
            <a:pPr lvl="0" algn="ctr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2400" i="1" dirty="0">
              <a:solidFill>
                <a:srgbClr val="000000"/>
              </a:solidFill>
              <a:latin typeface="Times New Roman" pitchFamily="18"/>
              <a:ea typeface="Times New Roman" pitchFamily="18"/>
              <a:cs typeface="Times New Roman" pitchFamily="18"/>
            </a:endParaRPr>
          </a:p>
          <a:p>
            <a:pPr lvl="0" algn="ctr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b="1" dirty="0" smtClean="0">
                <a:solidFill>
                  <a:srgbClr val="333333"/>
                </a:solidFill>
                <a:latin typeface="Times New Roman" pitchFamily="18"/>
                <a:ea typeface="Times New Roman" pitchFamily="18"/>
                <a:cs typeface="Times New Roman" pitchFamily="18"/>
              </a:rPr>
              <a:t>                                                                    Выполнили воспитатели:</a:t>
            </a:r>
          </a:p>
          <a:p>
            <a:pPr lvl="0" algn="ctr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b="1" dirty="0">
                <a:solidFill>
                  <a:srgbClr val="333333"/>
                </a:solidFill>
                <a:latin typeface="Times New Roman" pitchFamily="18"/>
                <a:ea typeface="Times New Roman" pitchFamily="18"/>
                <a:cs typeface="Times New Roman" pitchFamily="18"/>
              </a:rPr>
              <a:t> </a:t>
            </a:r>
            <a:r>
              <a:rPr lang="ru-RU" sz="2000" b="1" dirty="0" smtClean="0">
                <a:solidFill>
                  <a:srgbClr val="333333"/>
                </a:solidFill>
                <a:latin typeface="Times New Roman" pitchFamily="18"/>
                <a:ea typeface="Times New Roman" pitchFamily="18"/>
                <a:cs typeface="Times New Roman" pitchFamily="18"/>
              </a:rPr>
              <a:t>                                                                      </a:t>
            </a:r>
            <a:r>
              <a:rPr lang="ru-RU" sz="2000" i="1" dirty="0" smtClean="0">
                <a:solidFill>
                  <a:srgbClr val="000000"/>
                </a:solidFill>
                <a:latin typeface="Times New Roman" pitchFamily="18"/>
                <a:ea typeface="Times New Roman" pitchFamily="18"/>
                <a:cs typeface="Times New Roman" pitchFamily="18"/>
              </a:rPr>
              <a:t>Акулинина </a:t>
            </a:r>
            <a:r>
              <a:rPr lang="ru-RU" sz="2000" i="1" dirty="0">
                <a:solidFill>
                  <a:srgbClr val="000000"/>
                </a:solidFill>
                <a:latin typeface="Times New Roman" pitchFamily="18"/>
                <a:ea typeface="Times New Roman" pitchFamily="18"/>
                <a:cs typeface="Times New Roman" pitchFamily="18"/>
              </a:rPr>
              <a:t>Наталья Юрьевна, </a:t>
            </a:r>
          </a:p>
          <a:p>
            <a:pPr lvl="0" algn="ctr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i="1" dirty="0">
                <a:solidFill>
                  <a:srgbClr val="000000"/>
                </a:solidFill>
                <a:latin typeface="Times New Roman" pitchFamily="18"/>
                <a:ea typeface="Times New Roman" pitchFamily="18"/>
                <a:cs typeface="Times New Roman" pitchFamily="18"/>
              </a:rPr>
              <a:t>                                                                      </a:t>
            </a:r>
            <a:r>
              <a:rPr lang="ru-RU" sz="2000" i="1" dirty="0" err="1">
                <a:solidFill>
                  <a:srgbClr val="000000"/>
                </a:solidFill>
                <a:latin typeface="Times New Roman" pitchFamily="18"/>
                <a:ea typeface="Times New Roman" pitchFamily="18"/>
                <a:cs typeface="Times New Roman" pitchFamily="18"/>
              </a:rPr>
              <a:t>Винникова</a:t>
            </a:r>
            <a:r>
              <a:rPr lang="ru-RU" sz="2000" i="1" dirty="0">
                <a:solidFill>
                  <a:srgbClr val="000000"/>
                </a:solidFill>
                <a:latin typeface="Times New Roman" pitchFamily="18"/>
                <a:ea typeface="Times New Roman" pitchFamily="18"/>
                <a:cs typeface="Times New Roman" pitchFamily="18"/>
              </a:rPr>
              <a:t> Наталья Ивановна </a:t>
            </a:r>
            <a:endParaRPr lang="ru-RU" sz="2000" i="1" dirty="0">
              <a:solidFill>
                <a:srgbClr val="333333"/>
              </a:solidFill>
              <a:latin typeface="Times New Roman" pitchFamily="18"/>
              <a:ea typeface="Times New Roman" pitchFamily="18"/>
              <a:cs typeface="Times New Roman" pitchFamily="18"/>
            </a:endParaRPr>
          </a:p>
          <a:p>
            <a:pPr lvl="0" algn="ctr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2400" b="0" i="1" u="none" strike="noStrike" kern="1200" cap="none" spc="0" baseline="0" dirty="0" smtClean="0">
              <a:solidFill>
                <a:srgbClr val="000000"/>
              </a:solidFill>
              <a:uFillTx/>
              <a:latin typeface="Times New Roman" pitchFamily="18"/>
              <a:ea typeface="Times New Roman" pitchFamily="18"/>
              <a:cs typeface="Times New Roman" pitchFamily="18"/>
            </a:endParaRPr>
          </a:p>
          <a:p>
            <a:pPr lvl="0" algn="ctr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2400" b="0" i="1" u="none" strike="noStrike" kern="1200" cap="none" spc="0" baseline="0" dirty="0">
              <a:solidFill>
                <a:srgbClr val="333333"/>
              </a:solidFill>
              <a:uFillTx/>
              <a:latin typeface="Times New Roman" pitchFamily="18"/>
              <a:ea typeface="Times New Roman" pitchFamily="18"/>
              <a:cs typeface="Times New Roman" pitchFamily="18"/>
            </a:endParaRPr>
          </a:p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0" i="0" u="none" strike="noStrike" kern="1200" cap="none" spc="0" baseline="0" dirty="0">
                <a:solidFill>
                  <a:srgbClr val="333333"/>
                </a:solidFill>
                <a:uFillTx/>
                <a:latin typeface="Times New Roman" pitchFamily="18"/>
                <a:ea typeface="Times New Roman" pitchFamily="18"/>
                <a:cs typeface="Times New Roman" pitchFamily="18"/>
              </a:rPr>
              <a:t> </a:t>
            </a:r>
            <a:endParaRPr lang="ru-RU" sz="2000" b="0" i="1" u="none" strike="noStrike" kern="1200" cap="none" spc="0" baseline="0" dirty="0">
              <a:solidFill>
                <a:srgbClr val="000000"/>
              </a:solidFill>
              <a:uFillTx/>
              <a:latin typeface="Times New Roman" pitchFamily="18"/>
              <a:cs typeface="Times New Roman" pitchFamily="18"/>
            </a:endParaRPr>
          </a:p>
        </p:txBody>
      </p:sp>
      <p:pic>
        <p:nvPicPr>
          <p:cNvPr id="6" name="Picture 4" descr="C:\Users\Администратор\Desktop\header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55075" y="836712"/>
            <a:ext cx="615296" cy="11466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 txBox="1"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C:\Users\Администратор\Desktop\slide_1.jpg"/>
          <p:cNvPicPr>
            <a:picLocks noChangeAspect="1"/>
          </p:cNvPicPr>
          <p:nvPr/>
        </p:nvPicPr>
        <p:blipFill>
          <a:blip r:embed="rId2"/>
          <a:srcRect t="15442" r="4422" b="1000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5"/>
          <p:cNvSpPr/>
          <p:nvPr/>
        </p:nvSpPr>
        <p:spPr>
          <a:xfrm>
            <a:off x="2843811" y="1811142"/>
            <a:ext cx="3528395" cy="523219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2800" b="1" i="0" u="none" strike="noStrike" kern="1200" cap="none" spc="0" baseline="0" dirty="0">
              <a:solidFill>
                <a:srgbClr val="000000"/>
              </a:solidFill>
              <a:uFillTx/>
              <a:latin typeface="Times New Roman" pitchFamily="18"/>
              <a:cs typeface="Times New Roman" pitchFamily="18"/>
            </a:endParaRPr>
          </a:p>
        </p:txBody>
      </p:sp>
      <p:pic>
        <p:nvPicPr>
          <p:cNvPr id="6" name="Picture 1" descr="E:\IMG_5582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348380" y="916111"/>
            <a:ext cx="3064528" cy="2394310"/>
          </a:xfrm>
          <a:prstGeom prst="rect">
            <a:avLst/>
          </a:prstGeom>
          <a:solidFill>
            <a:srgbClr val="EDEDED"/>
          </a:solidFill>
          <a:ln w="88897">
            <a:solidFill>
              <a:srgbClr val="FFFFFF"/>
            </a:solidFill>
            <a:prstDash val="solid"/>
            <a:miter/>
          </a:ln>
          <a:effectLst>
            <a:outerShdw dist="18004" dir="5400000" algn="tl">
              <a:srgbClr val="000000">
                <a:alpha val="40000"/>
              </a:srgbClr>
            </a:outerShdw>
          </a:effectLst>
        </p:spPr>
      </p:pic>
      <p:sp>
        <p:nvSpPr>
          <p:cNvPr id="7" name="Овал 6"/>
          <p:cNvSpPr/>
          <p:nvPr/>
        </p:nvSpPr>
        <p:spPr>
          <a:xfrm>
            <a:off x="1763688" y="188640"/>
            <a:ext cx="4824536" cy="478185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1 0"/>
              <a:gd name="f15" fmla="*/ f9 f0 1"/>
              <a:gd name="f16" fmla="*/ f10 f0 1"/>
              <a:gd name="f17" fmla="?: f11 f4 1"/>
              <a:gd name="f18" fmla="?: f12 f5 1"/>
              <a:gd name="f19" fmla="?: f13 f6 1"/>
              <a:gd name="f20" fmla="+- f14 0 f1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1 0"/>
              <a:gd name="f28" fmla="+- f21 0 f1"/>
              <a:gd name="f29" fmla="+- f22 0 f1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0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0 1"/>
              <a:gd name="f47" fmla="*/ f42 f30 1"/>
              <a:gd name="f48" fmla="*/ f41 f30 1"/>
              <a:gd name="f49" fmla="*/ f46 1 f8"/>
              <a:gd name="f50" fmla="*/ f44 f30 1"/>
              <a:gd name="f51" fmla="+- f49 0 f1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0" swAng="f1"/>
                <a:arcTo wR="f47" hR="f48" stAng="f2" swAng="f1"/>
                <a:arcTo wR="f47" hR="f48" stAng="f7" swAng="f1"/>
                <a:arcTo wR="f47" hR="f48" stAng="f1" swAng="f1"/>
                <a:close/>
              </a:path>
            </a:pathLst>
          </a:custGeom>
          <a:gradFill>
            <a:gsLst>
              <a:gs pos="0">
                <a:srgbClr val="769535"/>
              </a:gs>
              <a:gs pos="100000">
                <a:srgbClr val="9BC348"/>
              </a:gs>
            </a:gsLst>
            <a:lin ang="16200000"/>
          </a:gradFill>
          <a:ln w="9528">
            <a:solidFill>
              <a:srgbClr val="98B954"/>
            </a:solidFill>
            <a:prstDash val="solid"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1" i="0" u="none" strike="noStrike" kern="1200" cap="none" spc="0" baseline="0" dirty="0" smtClean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1" i="0" u="none" strike="noStrike" kern="1200" cap="none" spc="0" baseline="0" dirty="0" smtClean="0">
                <a:solidFill>
                  <a:srgbClr val="000000"/>
                </a:solidFill>
                <a:uFillTx/>
                <a:latin typeface="Times New Roman" pitchFamily="18" charset="0"/>
                <a:cs typeface="Times New Roman" pitchFamily="18" charset="0"/>
              </a:rPr>
              <a:t>Игровая деятельность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1" i="0" u="none" strike="noStrike" kern="1200" cap="none" spc="0" baseline="0" dirty="0">
              <a:solidFill>
                <a:srgbClr val="FFFFFF"/>
              </a:solidFill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3" descr="E:\IMG_5621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18407" y="4195136"/>
            <a:ext cx="2965942" cy="2192215"/>
          </a:xfrm>
          <a:prstGeom prst="rect">
            <a:avLst/>
          </a:prstGeom>
          <a:solidFill>
            <a:srgbClr val="EDEDED"/>
          </a:solidFill>
          <a:ln w="88897">
            <a:solidFill>
              <a:srgbClr val="FFFFFF"/>
            </a:solidFill>
            <a:prstDash val="solid"/>
            <a:miter/>
          </a:ln>
          <a:effectLst>
            <a:outerShdw dist="18004" dir="5400000" algn="tl">
              <a:srgbClr val="000000">
                <a:alpha val="40000"/>
              </a:srgbClr>
            </a:outerShdw>
          </a:effectLst>
        </p:spPr>
      </p:pic>
      <p:pic>
        <p:nvPicPr>
          <p:cNvPr id="9" name="Picture 5" descr="E:\IMG_5655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718445" y="4227737"/>
            <a:ext cx="2694463" cy="2201144"/>
          </a:xfrm>
          <a:prstGeom prst="rect">
            <a:avLst/>
          </a:prstGeom>
          <a:solidFill>
            <a:srgbClr val="EDEDED"/>
          </a:solidFill>
          <a:ln w="88897">
            <a:solidFill>
              <a:srgbClr val="FFFFFF"/>
            </a:solidFill>
            <a:prstDash val="solid"/>
            <a:miter/>
          </a:ln>
          <a:effectLst>
            <a:outerShdw dist="18004" dir="5400000" algn="tl">
              <a:srgbClr val="000000">
                <a:alpha val="40000"/>
              </a:srgbClr>
            </a:outerShdw>
          </a:effectLst>
        </p:spPr>
      </p:pic>
      <p:pic>
        <p:nvPicPr>
          <p:cNvPr id="10" name="Picture 6" descr="E:\IMG_5592.JPG"/>
          <p:cNvPicPr>
            <a:picLocks noChangeAspect="1"/>
          </p:cNvPicPr>
          <p:nvPr/>
        </p:nvPicPr>
        <p:blipFill>
          <a:blip r:embed="rId6"/>
          <a:srcRect r="9302"/>
          <a:stretch>
            <a:fillRect/>
          </a:stretch>
        </p:blipFill>
        <p:spPr>
          <a:xfrm>
            <a:off x="602801" y="908719"/>
            <a:ext cx="3197154" cy="2401701"/>
          </a:xfrm>
          <a:prstGeom prst="rect">
            <a:avLst/>
          </a:prstGeom>
          <a:solidFill>
            <a:srgbClr val="EDEDED"/>
          </a:solidFill>
          <a:ln w="88897">
            <a:solidFill>
              <a:srgbClr val="FFFFFF"/>
            </a:solidFill>
            <a:prstDash val="solid"/>
            <a:miter/>
          </a:ln>
          <a:effectLst>
            <a:outerShdw dist="18004" dir="5400000" algn="tl">
              <a:srgbClr val="000000">
                <a:alpha val="40000"/>
              </a:srgbClr>
            </a:outerShdw>
          </a:effectLst>
        </p:spPr>
      </p:pic>
      <p:sp>
        <p:nvSpPr>
          <p:cNvPr id="12" name="Прямоугольник 11"/>
          <p:cNvSpPr/>
          <p:nvPr/>
        </p:nvSpPr>
        <p:spPr>
          <a:xfrm>
            <a:off x="577851" y="3466348"/>
            <a:ext cx="32221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600" b="1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Игра «Прокати яичко», </a:t>
            </a:r>
          </a:p>
          <a:p>
            <a:pPr lvl="0" algn="ctr"/>
            <a:r>
              <a:rPr lang="ru-RU" sz="1600" b="1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«Найди одинаковое»</a:t>
            </a:r>
            <a:endParaRPr lang="ru-RU" sz="1600" b="1" i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613743" y="3358626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sz="16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Игра – </a:t>
            </a:r>
            <a:r>
              <a:rPr lang="ru-RU" sz="1600" b="1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угадай-ка </a:t>
            </a:r>
            <a:endParaRPr lang="ru-RU" sz="1600" b="1" i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ru-RU" sz="16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«Как называется дом</a:t>
            </a:r>
            <a:r>
              <a:rPr lang="ru-RU" sz="1600" b="1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?», </a:t>
            </a:r>
          </a:p>
          <a:p>
            <a:pPr lvl="0" algn="ctr"/>
            <a:r>
              <a:rPr lang="ru-RU" sz="1600" b="1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Построй «Божий </a:t>
            </a:r>
            <a:r>
              <a:rPr lang="ru-RU" sz="16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мир»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 txBox="1"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Администратор\Desktop\slide_1.jpg"/>
          <p:cNvPicPr>
            <a:picLocks noChangeAspect="1"/>
          </p:cNvPicPr>
          <p:nvPr/>
        </p:nvPicPr>
        <p:blipFill>
          <a:blip r:embed="rId2"/>
          <a:srcRect t="15442" r="4422" b="1000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1"/>
          <p:cNvSpPr/>
          <p:nvPr/>
        </p:nvSpPr>
        <p:spPr>
          <a:xfrm>
            <a:off x="323523" y="2342976"/>
            <a:ext cx="8424934" cy="1200332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ctr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1" i="0" u="none" strike="noStrike" kern="1200" cap="none" spc="0" baseline="0">
              <a:solidFill>
                <a:srgbClr val="000000"/>
              </a:solidFill>
              <a:uFillTx/>
              <a:latin typeface="Calibri" pitchFamily="34"/>
              <a:ea typeface="Times New Roman" pitchFamily="18"/>
              <a:cs typeface="Times New Roman" pitchFamily="18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1" i="0" u="none" strike="noStrike" kern="1200" cap="none" spc="0" baseline="0">
              <a:solidFill>
                <a:srgbClr val="000000"/>
              </a:solidFill>
              <a:uFillTx/>
              <a:latin typeface="Calibri" pitchFamily="34"/>
              <a:ea typeface="Times New Roman" pitchFamily="18"/>
              <a:cs typeface="Times New Roman" pitchFamily="18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1" i="0" u="none" strike="noStrike" kern="1200" cap="none" spc="0" baseline="0">
              <a:solidFill>
                <a:srgbClr val="000000"/>
              </a:solidFill>
              <a:uFillTx/>
              <a:latin typeface="Calibri" pitchFamily="34"/>
              <a:ea typeface="Times New Roman" pitchFamily="18"/>
              <a:cs typeface="Times New Roman" pitchFamily="18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1" i="0" u="none" strike="noStrike" kern="1200" cap="none" spc="0" baseline="0">
              <a:solidFill>
                <a:srgbClr val="000000"/>
              </a:solidFill>
              <a:uFillTx/>
              <a:latin typeface="Calibri" pitchFamily="34"/>
              <a:ea typeface="Times New Roman" pitchFamily="18"/>
              <a:cs typeface="Times New Roman" pitchFamily="18"/>
            </a:endParaRPr>
          </a:p>
        </p:txBody>
      </p:sp>
      <p:sp>
        <p:nvSpPr>
          <p:cNvPr id="6" name="Rectangle 1"/>
          <p:cNvSpPr/>
          <p:nvPr/>
        </p:nvSpPr>
        <p:spPr>
          <a:xfrm>
            <a:off x="4355975" y="764704"/>
            <a:ext cx="4248473" cy="3785652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ctr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b="1" i="1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/>
                <a:ea typeface="Times New Roman" pitchFamily="18"/>
                <a:cs typeface="Times New Roman" pitchFamily="18"/>
              </a:rPr>
              <a:t>Народные традиции могут выступать как средство духовно-нравственного воспитания дошкольников,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b="1" i="1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/>
                <a:ea typeface="Times New Roman" pitchFamily="18"/>
                <a:cs typeface="Times New Roman" pitchFamily="18"/>
              </a:rPr>
              <a:t>так как выделенные элементы социально-культурного наследия, которые передаются посредством традиций (человеческий опыт, отношения, формы поведения), являются в то же время и элементами духовно-нравственной культуры. </a:t>
            </a:r>
            <a:endParaRPr lang="ru-RU" sz="2000" b="1" i="1" u="none" strike="noStrike" kern="1200" cap="none" spc="0" baseline="0" dirty="0">
              <a:solidFill>
                <a:srgbClr val="000000"/>
              </a:solidFill>
              <a:uFillTx/>
              <a:latin typeface="Times New Roman" pitchFamily="18"/>
              <a:cs typeface="Times New Roman" pitchFamily="18"/>
            </a:endParaRPr>
          </a:p>
        </p:txBody>
      </p:sp>
      <p:sp>
        <p:nvSpPr>
          <p:cNvPr id="7" name="AutoShape 3" descr="https://static.nation-news.ru/uploads/2014/12/12/orig-hleb-sol-1441802951.jpg"/>
          <p:cNvSpPr/>
          <p:nvPr/>
        </p:nvSpPr>
        <p:spPr>
          <a:xfrm>
            <a:off x="155576" y="-144466"/>
            <a:ext cx="304796" cy="304796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8" name="AutoShape 5" descr="https://static.nation-news.ru/uploads/2014/12/12/orig-hleb-sol-1441802951.jpg"/>
          <p:cNvSpPr/>
          <p:nvPr/>
        </p:nvSpPr>
        <p:spPr>
          <a:xfrm>
            <a:off x="155576" y="-144466"/>
            <a:ext cx="304796" cy="304796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9" name="Picture 7"/>
          <p:cNvPicPr>
            <a:picLocks noChangeAspect="1"/>
          </p:cNvPicPr>
          <p:nvPr/>
        </p:nvPicPr>
        <p:blipFill>
          <a:blip r:embed="rId3"/>
          <a:srcRect l="26621"/>
          <a:stretch>
            <a:fillRect/>
          </a:stretch>
        </p:blipFill>
        <p:spPr>
          <a:xfrm>
            <a:off x="482754" y="764704"/>
            <a:ext cx="3672411" cy="38884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 txBox="1"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C:\Users\Администратор\Desktop\slide_1.jpg"/>
          <p:cNvPicPr>
            <a:picLocks noChangeAspect="1"/>
          </p:cNvPicPr>
          <p:nvPr/>
        </p:nvPicPr>
        <p:blipFill>
          <a:blip r:embed="rId2"/>
          <a:srcRect t="15442" r="4422" b="10001"/>
          <a:stretch>
            <a:fillRect/>
          </a:stretch>
        </p:blipFill>
        <p:spPr>
          <a:xfrm>
            <a:off x="-36010" y="-1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1"/>
          <p:cNvSpPr/>
          <p:nvPr/>
        </p:nvSpPr>
        <p:spPr>
          <a:xfrm>
            <a:off x="323523" y="2342976"/>
            <a:ext cx="8424934" cy="1200332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ctr" anchorCtr="0" compatLnSpc="1">
            <a:spAutoFit/>
          </a:bodyPr>
          <a:lstStyle/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b="1" dirty="0">
              <a:solidFill>
                <a:srgbClr val="000000"/>
              </a:solidFill>
              <a:ea typeface="Times New Roman" pitchFamily="18"/>
              <a:cs typeface="Times New Roman" pitchFamily="18"/>
            </a:endParaRPr>
          </a:p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b="1" dirty="0">
              <a:solidFill>
                <a:srgbClr val="000000"/>
              </a:solidFill>
              <a:ea typeface="Times New Roman" pitchFamily="18"/>
              <a:cs typeface="Times New Roman" pitchFamily="18"/>
            </a:endParaRPr>
          </a:p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b="1" dirty="0">
              <a:solidFill>
                <a:srgbClr val="000000"/>
              </a:solidFill>
              <a:ea typeface="Times New Roman" pitchFamily="18"/>
              <a:cs typeface="Times New Roman" pitchFamily="18"/>
            </a:endParaRPr>
          </a:p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b="1" dirty="0">
              <a:solidFill>
                <a:srgbClr val="000000"/>
              </a:solidFill>
              <a:ea typeface="Times New Roman" pitchFamily="18"/>
              <a:cs typeface="Times New Roman" pitchFamily="18"/>
            </a:endParaRPr>
          </a:p>
        </p:txBody>
      </p:sp>
      <p:pic>
        <p:nvPicPr>
          <p:cNvPr id="9" name="Picture 6" descr="https://image.jimcdn.com/app/cms/image/transf/dimension=223x10000:format=jpg/path/sb19c5ddb9bc25a06/image/i317f4826007f3f1e/version/1519245050/image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004047" y="2589248"/>
            <a:ext cx="2952328" cy="2891303"/>
          </a:xfrm>
          <a:prstGeom prst="rect">
            <a:avLst/>
          </a:prstGeom>
          <a:solidFill>
            <a:srgbClr val="EDEDED"/>
          </a:solidFill>
          <a:ln w="88897">
            <a:solidFill>
              <a:srgbClr val="FFFFFF"/>
            </a:solidFill>
            <a:prstDash val="solid"/>
            <a:miter/>
          </a:ln>
          <a:effectLst>
            <a:outerShdw dist="18004" dir="5400000" algn="tl">
              <a:srgbClr val="000000">
                <a:alpha val="40000"/>
              </a:srgbClr>
            </a:outerShdw>
          </a:effectLst>
        </p:spPr>
      </p:pic>
      <p:pic>
        <p:nvPicPr>
          <p:cNvPr id="13" name="Picture 2" descr="F:\флешка Т.М\Фестиваль фото\09_DSC_0100.jpg"/>
          <p:cNvPicPr>
            <a:picLocks noChangeAspect="1" noChangeArrowheads="1"/>
          </p:cNvPicPr>
          <p:nvPr/>
        </p:nvPicPr>
        <p:blipFill>
          <a:blip r:embed="rId4"/>
          <a:srcRect l="9375"/>
          <a:stretch>
            <a:fillRect/>
          </a:stretch>
        </p:blipFill>
        <p:spPr bwMode="auto">
          <a:xfrm>
            <a:off x="510853" y="1605027"/>
            <a:ext cx="3256745" cy="20888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5" descr="C:\Documents and Settings\1\Рабочий стол\для презент\DSC_0370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2949" y="4549154"/>
            <a:ext cx="3338963" cy="2033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Прямоугольник 10"/>
          <p:cNvSpPr/>
          <p:nvPr/>
        </p:nvSpPr>
        <p:spPr>
          <a:xfrm>
            <a:off x="5287352" y="1973644"/>
            <a:ext cx="23857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Масленичное </a:t>
            </a:r>
            <a:r>
              <a:rPr lang="ru-RU" b="1" i="1" dirty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гуляние</a:t>
            </a:r>
            <a:endParaRPr lang="ru-RU" i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510853" y="1217845"/>
            <a:ext cx="34010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Покров </a:t>
            </a:r>
            <a:r>
              <a:rPr lang="ru-RU" b="1" i="1" dirty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Пресвятой </a:t>
            </a:r>
            <a:r>
              <a:rPr lang="ru-RU" b="1" i="1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Богородицы</a:t>
            </a:r>
            <a:endParaRPr lang="ru-RU" i="1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601616" y="3807652"/>
            <a:ext cx="295946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b="1" i="1" kern="0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Преображение Господне – </a:t>
            </a:r>
          </a:p>
          <a:p>
            <a:pPr lvl="0"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b="1" i="1" kern="0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Спас Яблочный</a:t>
            </a:r>
            <a:endParaRPr lang="ru-RU" b="1" i="1" kern="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Овал 6"/>
          <p:cNvSpPr/>
          <p:nvPr/>
        </p:nvSpPr>
        <p:spPr>
          <a:xfrm>
            <a:off x="1043608" y="218962"/>
            <a:ext cx="6912767" cy="977789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1 0"/>
              <a:gd name="f15" fmla="*/ f9 f0 1"/>
              <a:gd name="f16" fmla="*/ f10 f0 1"/>
              <a:gd name="f17" fmla="?: f11 f4 1"/>
              <a:gd name="f18" fmla="?: f12 f5 1"/>
              <a:gd name="f19" fmla="?: f13 f6 1"/>
              <a:gd name="f20" fmla="+- f14 0 f1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1 0"/>
              <a:gd name="f28" fmla="+- f21 0 f1"/>
              <a:gd name="f29" fmla="+- f22 0 f1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0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0 1"/>
              <a:gd name="f47" fmla="*/ f42 f30 1"/>
              <a:gd name="f48" fmla="*/ f41 f30 1"/>
              <a:gd name="f49" fmla="*/ f46 1 f8"/>
              <a:gd name="f50" fmla="*/ f44 f30 1"/>
              <a:gd name="f51" fmla="+- f49 0 f1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0" swAng="f1"/>
                <a:arcTo wR="f47" hR="f48" stAng="f2" swAng="f1"/>
                <a:arcTo wR="f47" hR="f48" stAng="f7" swAng="f1"/>
                <a:arcTo wR="f47" hR="f48" stAng="f1" swAng="f1"/>
                <a:close/>
              </a:path>
            </a:pathLst>
          </a:custGeom>
          <a:gradFill>
            <a:gsLst>
              <a:gs pos="0">
                <a:srgbClr val="769535"/>
              </a:gs>
              <a:gs pos="100000">
                <a:srgbClr val="9BC348"/>
              </a:gs>
            </a:gsLst>
            <a:lin ang="16200000"/>
          </a:gradFill>
          <a:ln w="9528">
            <a:solidFill>
              <a:srgbClr val="98B954"/>
            </a:solidFill>
            <a:prstDash val="solid"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  <p:txBody>
          <a:bodyPr vert="horz" wrap="square" lIns="91440" tIns="45720" rIns="91440" bIns="45720" anchor="ctr" anchorCtr="1" compatLnSpc="1"/>
          <a:lstStyle/>
          <a:p>
            <a:pPr lvl="0"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b="1" kern="0" dirty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Тематический цикл занятий приуроченных к праздникам – важнейшим вехам православного календаря</a:t>
            </a:r>
            <a:endParaRPr lang="ru-RU" b="1" kern="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1938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 txBox="1"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Администратор\Desktop\slide_1.jpg"/>
          <p:cNvPicPr>
            <a:picLocks noChangeAspect="1"/>
          </p:cNvPicPr>
          <p:nvPr/>
        </p:nvPicPr>
        <p:blipFill>
          <a:blip r:embed="rId2"/>
          <a:srcRect t="15442" r="4422" b="1000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5"/>
          <p:cNvSpPr/>
          <p:nvPr/>
        </p:nvSpPr>
        <p:spPr>
          <a:xfrm>
            <a:off x="2843811" y="1811142"/>
            <a:ext cx="3528395" cy="523219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2800" b="1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cs typeface="Times New Roman" pitchFamily="18"/>
            </a:endParaRPr>
          </a:p>
        </p:txBody>
      </p:sp>
      <p:pic>
        <p:nvPicPr>
          <p:cNvPr id="6" name="Picture 2" descr="I:\Новая папка (2)\IMG_20150430_165431_0.jpg"/>
          <p:cNvPicPr>
            <a:picLocks noChangeAspect="1"/>
          </p:cNvPicPr>
          <p:nvPr/>
        </p:nvPicPr>
        <p:blipFill>
          <a:blip r:embed="rId3"/>
          <a:srcRect t="2053" r="13784"/>
          <a:stretch>
            <a:fillRect/>
          </a:stretch>
        </p:blipFill>
        <p:spPr>
          <a:xfrm>
            <a:off x="5580107" y="1988838"/>
            <a:ext cx="3024332" cy="4581125"/>
          </a:xfrm>
          <a:prstGeom prst="rect">
            <a:avLst/>
          </a:prstGeom>
          <a:solidFill>
            <a:srgbClr val="EDEDED"/>
          </a:solidFill>
          <a:ln w="88897">
            <a:solidFill>
              <a:srgbClr val="FFFFFF"/>
            </a:solidFill>
            <a:prstDash val="solid"/>
            <a:miter/>
          </a:ln>
          <a:effectLst>
            <a:outerShdw dist="18004" dir="5400000" algn="tl">
              <a:srgbClr val="000000">
                <a:alpha val="40000"/>
              </a:srgbClr>
            </a:outerShdw>
          </a:effectLst>
        </p:spPr>
      </p:pic>
      <p:pic>
        <p:nvPicPr>
          <p:cNvPr id="7" name="Picture 3" descr="I:\Новая папка (2)\IMG_20150430_165829_0.jpg"/>
          <p:cNvPicPr>
            <a:picLocks noChangeAspect="1"/>
          </p:cNvPicPr>
          <p:nvPr/>
        </p:nvPicPr>
        <p:blipFill>
          <a:blip r:embed="rId4"/>
          <a:srcRect l="13334" t="3583" r="5634" b="6154"/>
          <a:stretch>
            <a:fillRect/>
          </a:stretch>
        </p:blipFill>
        <p:spPr>
          <a:xfrm>
            <a:off x="683568" y="836712"/>
            <a:ext cx="2808314" cy="2346185"/>
          </a:xfrm>
          <a:prstGeom prst="rect">
            <a:avLst/>
          </a:prstGeom>
          <a:solidFill>
            <a:srgbClr val="EDEDED"/>
          </a:solidFill>
          <a:ln w="88897">
            <a:solidFill>
              <a:srgbClr val="FFFFFF"/>
            </a:solidFill>
            <a:prstDash val="solid"/>
            <a:miter/>
          </a:ln>
          <a:effectLst>
            <a:outerShdw dist="18004" dir="5400000" algn="tl">
              <a:srgbClr val="000000">
                <a:alpha val="40000"/>
              </a:srgbClr>
            </a:outerShdw>
          </a:effectLst>
        </p:spPr>
      </p:pic>
      <p:sp>
        <p:nvSpPr>
          <p:cNvPr id="8" name="Прямоугольник 16"/>
          <p:cNvSpPr/>
          <p:nvPr/>
        </p:nvSpPr>
        <p:spPr>
          <a:xfrm>
            <a:off x="1835694" y="836712"/>
            <a:ext cx="5400601" cy="830997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4800" b="1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  </a:t>
            </a:r>
          </a:p>
        </p:txBody>
      </p:sp>
      <p:pic>
        <p:nvPicPr>
          <p:cNvPr id="9" name="Picture 2" descr="http://www.maam.ru/upload/blogs/detsad-213850-1407663853.jpg"/>
          <p:cNvPicPr>
            <a:picLocks noChangeAspect="1"/>
          </p:cNvPicPr>
          <p:nvPr/>
        </p:nvPicPr>
        <p:blipFill>
          <a:blip r:embed="rId5"/>
          <a:srcRect t="15433"/>
          <a:stretch>
            <a:fillRect/>
          </a:stretch>
        </p:blipFill>
        <p:spPr>
          <a:xfrm>
            <a:off x="395532" y="3861044"/>
            <a:ext cx="3888431" cy="2556287"/>
          </a:xfrm>
          <a:prstGeom prst="rect">
            <a:avLst/>
          </a:prstGeom>
          <a:solidFill>
            <a:srgbClr val="EDEDED"/>
          </a:solidFill>
          <a:ln w="88897">
            <a:solidFill>
              <a:srgbClr val="FFFFFF"/>
            </a:solidFill>
            <a:prstDash val="solid"/>
            <a:miter/>
          </a:ln>
          <a:effectLst>
            <a:outerShdw dist="18004" dir="5400000" algn="tl">
              <a:srgbClr val="000000">
                <a:alpha val="40000"/>
              </a:srgbClr>
            </a:outerShdw>
          </a:effectLst>
        </p:spPr>
      </p:pic>
      <p:sp>
        <p:nvSpPr>
          <p:cNvPr id="10" name="Овал 6"/>
          <p:cNvSpPr/>
          <p:nvPr/>
        </p:nvSpPr>
        <p:spPr>
          <a:xfrm>
            <a:off x="5292080" y="332659"/>
            <a:ext cx="2736305" cy="1224134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1 0"/>
              <a:gd name="f15" fmla="*/ f9 f0 1"/>
              <a:gd name="f16" fmla="*/ f10 f0 1"/>
              <a:gd name="f17" fmla="?: f11 f4 1"/>
              <a:gd name="f18" fmla="?: f12 f5 1"/>
              <a:gd name="f19" fmla="?: f13 f6 1"/>
              <a:gd name="f20" fmla="+- f14 0 f1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1 0"/>
              <a:gd name="f28" fmla="+- f21 0 f1"/>
              <a:gd name="f29" fmla="+- f22 0 f1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0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0 1"/>
              <a:gd name="f47" fmla="*/ f42 f30 1"/>
              <a:gd name="f48" fmla="*/ f41 f30 1"/>
              <a:gd name="f49" fmla="*/ f46 1 f8"/>
              <a:gd name="f50" fmla="*/ f44 f30 1"/>
              <a:gd name="f51" fmla="+- f49 0 f1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0" swAng="f1"/>
                <a:arcTo wR="f47" hR="f48" stAng="f2" swAng="f1"/>
                <a:arcTo wR="f47" hR="f48" stAng="f7" swAng="f1"/>
                <a:arcTo wR="f47" hR="f48" stAng="f1" swAng="f1"/>
                <a:close/>
              </a:path>
            </a:pathLst>
          </a:custGeom>
          <a:gradFill>
            <a:gsLst>
              <a:gs pos="0">
                <a:srgbClr val="769535"/>
              </a:gs>
              <a:gs pos="100000">
                <a:srgbClr val="9BC348"/>
              </a:gs>
            </a:gsLst>
            <a:lin ang="16200000"/>
          </a:gradFill>
          <a:ln w="9528">
            <a:solidFill>
              <a:srgbClr val="98B954"/>
            </a:solidFill>
            <a:prstDash val="solid"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  <p:txBody>
          <a:bodyPr vert="horz" wrap="square" lIns="91440" tIns="45720" rIns="91440" bIns="45720" anchor="ctr" anchorCtr="1" compatLnSpc="1"/>
          <a:lstStyle/>
          <a:p>
            <a:pPr lvl="0"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b="1" kern="0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/>
                <a:cs typeface="Times New Roman" pitchFamily="18" charset="0"/>
              </a:rPr>
              <a:t>Мини-музеи</a:t>
            </a:r>
            <a:endParaRPr lang="ru-RU" sz="1800" b="1" i="0" u="none" strike="noStrike" kern="1200" cap="none" spc="0" baseline="0" dirty="0">
              <a:solidFill>
                <a:srgbClr val="000000"/>
              </a:solidFill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 txBox="1"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C:\Users\Администратор\Desktop\slide_1.jpg"/>
          <p:cNvPicPr>
            <a:picLocks noChangeAspect="1"/>
          </p:cNvPicPr>
          <p:nvPr/>
        </p:nvPicPr>
        <p:blipFill>
          <a:blip r:embed="rId2"/>
          <a:srcRect t="15442" r="4422" b="1000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1"/>
          <p:cNvSpPr/>
          <p:nvPr/>
        </p:nvSpPr>
        <p:spPr>
          <a:xfrm>
            <a:off x="323523" y="2342976"/>
            <a:ext cx="8424934" cy="1200332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ctr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1" i="0" u="none" strike="noStrike" kern="1200" cap="none" spc="0" baseline="0" dirty="0">
              <a:solidFill>
                <a:srgbClr val="000000"/>
              </a:solidFill>
              <a:uFillTx/>
              <a:latin typeface="Calibri" pitchFamily="34"/>
              <a:ea typeface="Times New Roman" pitchFamily="18"/>
              <a:cs typeface="Times New Roman" pitchFamily="18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1" i="0" u="none" strike="noStrike" kern="1200" cap="none" spc="0" baseline="0" dirty="0">
              <a:solidFill>
                <a:srgbClr val="000000"/>
              </a:solidFill>
              <a:uFillTx/>
              <a:latin typeface="Calibri" pitchFamily="34"/>
              <a:ea typeface="Times New Roman" pitchFamily="18"/>
              <a:cs typeface="Times New Roman" pitchFamily="18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1" i="0" u="none" strike="noStrike" kern="1200" cap="none" spc="0" baseline="0" dirty="0">
              <a:solidFill>
                <a:srgbClr val="000000"/>
              </a:solidFill>
              <a:uFillTx/>
              <a:latin typeface="Calibri" pitchFamily="34"/>
              <a:ea typeface="Times New Roman" pitchFamily="18"/>
              <a:cs typeface="Times New Roman" pitchFamily="18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1" i="0" u="none" strike="noStrike" kern="1200" cap="none" spc="0" baseline="0" dirty="0">
              <a:solidFill>
                <a:srgbClr val="000000"/>
              </a:solidFill>
              <a:uFillTx/>
              <a:latin typeface="Calibri" pitchFamily="34"/>
              <a:ea typeface="Times New Roman" pitchFamily="18"/>
              <a:cs typeface="Times New Roman" pitchFamily="18"/>
            </a:endParaRPr>
          </a:p>
        </p:txBody>
      </p:sp>
      <p:pic>
        <p:nvPicPr>
          <p:cNvPr id="6" name="Picture 2" descr="D:\Методист\фото библиотека\IMG_20140325_095215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11559" y="692694"/>
            <a:ext cx="3135340" cy="4062980"/>
          </a:xfrm>
          <a:prstGeom prst="rect">
            <a:avLst/>
          </a:prstGeom>
          <a:noFill/>
          <a:ln w="88897">
            <a:solidFill>
              <a:srgbClr val="FFFFFF"/>
            </a:solidFill>
            <a:prstDash val="solid"/>
            <a:miter/>
          </a:ln>
          <a:effectLst>
            <a:outerShdw dir="16200000" algn="tl">
              <a:srgbClr val="000000">
                <a:alpha val="43000"/>
              </a:srgbClr>
            </a:outerShdw>
          </a:effectLst>
        </p:spPr>
      </p:pic>
      <p:pic>
        <p:nvPicPr>
          <p:cNvPr id="7" name="Picture 3" descr="C:\Users\Администратор\Desktop\фото с фото\детки\DSC00220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860037" y="2943142"/>
            <a:ext cx="3919063" cy="2939640"/>
          </a:xfrm>
          <a:prstGeom prst="rect">
            <a:avLst/>
          </a:prstGeom>
          <a:solidFill>
            <a:srgbClr val="EDEDED"/>
          </a:solidFill>
          <a:ln w="88897">
            <a:solidFill>
              <a:srgbClr val="FFFFFF"/>
            </a:solidFill>
            <a:prstDash val="solid"/>
            <a:miter/>
          </a:ln>
          <a:effectLst>
            <a:outerShdw dist="18004" dir="5400000" algn="tl">
              <a:srgbClr val="000000">
                <a:alpha val="40000"/>
              </a:srgbClr>
            </a:outerShdw>
          </a:effectLst>
        </p:spPr>
      </p:pic>
      <p:sp>
        <p:nvSpPr>
          <p:cNvPr id="8" name="Овал 6"/>
          <p:cNvSpPr/>
          <p:nvPr/>
        </p:nvSpPr>
        <p:spPr>
          <a:xfrm>
            <a:off x="4283968" y="260649"/>
            <a:ext cx="3744413" cy="1080120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1 0"/>
              <a:gd name="f15" fmla="*/ f9 f0 1"/>
              <a:gd name="f16" fmla="*/ f10 f0 1"/>
              <a:gd name="f17" fmla="?: f11 f4 1"/>
              <a:gd name="f18" fmla="?: f12 f5 1"/>
              <a:gd name="f19" fmla="?: f13 f6 1"/>
              <a:gd name="f20" fmla="+- f14 0 f1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1 0"/>
              <a:gd name="f28" fmla="+- f21 0 f1"/>
              <a:gd name="f29" fmla="+- f22 0 f1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0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0 1"/>
              <a:gd name="f47" fmla="*/ f42 f30 1"/>
              <a:gd name="f48" fmla="*/ f41 f30 1"/>
              <a:gd name="f49" fmla="*/ f46 1 f8"/>
              <a:gd name="f50" fmla="*/ f44 f30 1"/>
              <a:gd name="f51" fmla="+- f49 0 f1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0" swAng="f1"/>
                <a:arcTo wR="f47" hR="f48" stAng="f2" swAng="f1"/>
                <a:arcTo wR="f47" hR="f48" stAng="f7" swAng="f1"/>
                <a:arcTo wR="f47" hR="f48" stAng="f1" swAng="f1"/>
                <a:close/>
              </a:path>
            </a:pathLst>
          </a:custGeom>
          <a:gradFill>
            <a:gsLst>
              <a:gs pos="0">
                <a:srgbClr val="769535"/>
              </a:gs>
              <a:gs pos="100000">
                <a:srgbClr val="9BC348"/>
              </a:gs>
            </a:gsLst>
            <a:lin ang="16200000"/>
          </a:gradFill>
          <a:ln w="9528">
            <a:solidFill>
              <a:srgbClr val="98B954"/>
            </a:solidFill>
            <a:prstDash val="solid"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1" i="0" u="none" strike="noStrike" kern="0" cap="none" spc="0" baseline="0" dirty="0">
                <a:solidFill>
                  <a:srgbClr val="000000"/>
                </a:solidFill>
                <a:uFillTx/>
                <a:latin typeface="Times New Roman" pitchFamily="18" charset="0"/>
                <a:ea typeface="Arial Unicode MS" pitchFamily="34"/>
                <a:cs typeface="Times New Roman" pitchFamily="18" charset="0"/>
              </a:rPr>
              <a:t>Сюжетно-ролевые игры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23523" y="5085184"/>
            <a:ext cx="36004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Сюжетно-ролевая игра </a:t>
            </a:r>
          </a:p>
          <a:p>
            <a:pPr lvl="0" algn="ctr"/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«Хлеб всему голова»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494964" y="2077853"/>
            <a:ext cx="266233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b="1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Сюжетно-ролевая </a:t>
            </a:r>
            <a:r>
              <a:rPr lang="ru-RU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игра </a:t>
            </a:r>
            <a:endParaRPr lang="ru-RU" b="1" i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ru-RU" b="1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«День Ангела»</a:t>
            </a:r>
            <a:endParaRPr lang="ru-RU" b="1" i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 txBox="1"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C:\Users\Администратор\Desktop\slide_1.jpg"/>
          <p:cNvPicPr>
            <a:picLocks noChangeAspect="1"/>
          </p:cNvPicPr>
          <p:nvPr/>
        </p:nvPicPr>
        <p:blipFill>
          <a:blip r:embed="rId2"/>
          <a:srcRect t="15442" r="4422" b="10001"/>
          <a:stretch>
            <a:fillRect/>
          </a:stretch>
        </p:blipFill>
        <p:spPr>
          <a:xfrm>
            <a:off x="0" y="22162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1"/>
          <p:cNvSpPr/>
          <p:nvPr/>
        </p:nvSpPr>
        <p:spPr>
          <a:xfrm>
            <a:off x="323523" y="2342976"/>
            <a:ext cx="8424934" cy="1200332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ctr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1" i="0" u="none" strike="noStrike" kern="1200" cap="none" spc="0" baseline="0" dirty="0">
              <a:solidFill>
                <a:srgbClr val="000000"/>
              </a:solidFill>
              <a:uFillTx/>
              <a:latin typeface="Calibri" pitchFamily="34"/>
              <a:ea typeface="Times New Roman" pitchFamily="18"/>
              <a:cs typeface="Times New Roman" pitchFamily="18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1" i="0" u="none" strike="noStrike" kern="1200" cap="none" spc="0" baseline="0" dirty="0">
              <a:solidFill>
                <a:srgbClr val="000000"/>
              </a:solidFill>
              <a:uFillTx/>
              <a:latin typeface="Calibri" pitchFamily="34"/>
              <a:ea typeface="Times New Roman" pitchFamily="18"/>
              <a:cs typeface="Times New Roman" pitchFamily="18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1" i="0" u="none" strike="noStrike" kern="1200" cap="none" spc="0" baseline="0" dirty="0">
              <a:solidFill>
                <a:srgbClr val="000000"/>
              </a:solidFill>
              <a:uFillTx/>
              <a:latin typeface="Calibri" pitchFamily="34"/>
              <a:ea typeface="Times New Roman" pitchFamily="18"/>
              <a:cs typeface="Times New Roman" pitchFamily="18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1" i="0" u="none" strike="noStrike" kern="1200" cap="none" spc="0" baseline="0" dirty="0">
              <a:solidFill>
                <a:srgbClr val="000000"/>
              </a:solidFill>
              <a:uFillTx/>
              <a:latin typeface="Calibri" pitchFamily="34"/>
              <a:ea typeface="Times New Roman" pitchFamily="18"/>
              <a:cs typeface="Times New Roman" pitchFamily="18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286000" y="548676"/>
            <a:ext cx="4572000" cy="707882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b="1" i="0" u="none" strike="noStrike" kern="0" cap="none" spc="0" baseline="0" dirty="0">
                <a:solidFill>
                  <a:srgbClr val="000000"/>
                </a:solidFill>
                <a:uFillTx/>
                <a:latin typeface="Times New Roman" pitchFamily="18" charset="0"/>
                <a:ea typeface="Arial Unicode MS" pitchFamily="34"/>
                <a:cs typeface="Times New Roman" pitchFamily="18" charset="0"/>
              </a:rPr>
              <a:t>Православные праздники которые мы отмечаем</a:t>
            </a:r>
          </a:p>
        </p:txBody>
      </p:sp>
      <p:pic>
        <p:nvPicPr>
          <p:cNvPr id="7" name="Picture 6" descr="E:\111 Фото дет сад 25\Рождество в Троицком саду 15-01-2015\DSC_0056.JPG"/>
          <p:cNvPicPr>
            <a:picLocks noChangeAspect="1"/>
          </p:cNvPicPr>
          <p:nvPr/>
        </p:nvPicPr>
        <p:blipFill>
          <a:blip r:embed="rId3"/>
          <a:srcRect l="8801"/>
          <a:stretch>
            <a:fillRect/>
          </a:stretch>
        </p:blipFill>
        <p:spPr>
          <a:xfrm>
            <a:off x="683568" y="1412775"/>
            <a:ext cx="3714777" cy="2928960"/>
          </a:xfrm>
          <a:prstGeom prst="rect">
            <a:avLst/>
          </a:prstGeom>
          <a:solidFill>
            <a:srgbClr val="EDEDED"/>
          </a:solidFill>
          <a:ln w="88897">
            <a:solidFill>
              <a:srgbClr val="FFFFFF"/>
            </a:solidFill>
            <a:prstDash val="solid"/>
            <a:miter/>
          </a:ln>
          <a:effectLst>
            <a:outerShdw dist="18004" dir="5400000" algn="tl">
              <a:srgbClr val="000000">
                <a:alpha val="40000"/>
              </a:srgbClr>
            </a:outerShdw>
          </a:effectLst>
        </p:spPr>
      </p:pic>
      <p:sp>
        <p:nvSpPr>
          <p:cNvPr id="8" name="Прямоугольник 8"/>
          <p:cNvSpPr/>
          <p:nvPr/>
        </p:nvSpPr>
        <p:spPr>
          <a:xfrm>
            <a:off x="842803" y="4509120"/>
            <a:ext cx="3312368" cy="584775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600" b="1" i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/>
                <a:cs typeface="Times New Roman" pitchFamily="18" charset="0"/>
              </a:rPr>
              <a:t>Рождественский спектакль </a:t>
            </a:r>
          </a:p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600" b="1" i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/>
                <a:cs typeface="Times New Roman" pitchFamily="18" charset="0"/>
              </a:rPr>
              <a:t>«В огне Рождественских свечей» </a:t>
            </a:r>
            <a:endParaRPr lang="ru-RU" sz="1600" b="1" i="1" dirty="0">
              <a:solidFill>
                <a:srgbClr val="000000"/>
              </a:solidFill>
              <a:latin typeface="Times New Roman" pitchFamily="18" charset="0"/>
              <a:ea typeface="Arial Unicode MS" pitchFamily="34"/>
              <a:cs typeface="Times New Roman" pitchFamily="18" charset="0"/>
            </a:endParaRPr>
          </a:p>
        </p:txBody>
      </p:sp>
      <p:pic>
        <p:nvPicPr>
          <p:cNvPr id="9" name="Picture 2" descr="E:\Фото\Александр Невский фото\IMG_2883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644009" y="3428789"/>
            <a:ext cx="4320475" cy="3141037"/>
          </a:xfrm>
          <a:prstGeom prst="rect">
            <a:avLst/>
          </a:prstGeom>
          <a:solidFill>
            <a:srgbClr val="EDEDED"/>
          </a:solidFill>
          <a:ln w="88897">
            <a:solidFill>
              <a:srgbClr val="FFFFFF"/>
            </a:solidFill>
            <a:prstDash val="solid"/>
            <a:miter/>
          </a:ln>
          <a:effectLst>
            <a:outerShdw dist="18004" dir="5400000" algn="tl">
              <a:srgbClr val="000000">
                <a:alpha val="40000"/>
              </a:srgbClr>
            </a:outerShdw>
          </a:effectLst>
        </p:spPr>
      </p:pic>
      <p:sp>
        <p:nvSpPr>
          <p:cNvPr id="10" name="Прямоугольник 10"/>
          <p:cNvSpPr/>
          <p:nvPr/>
        </p:nvSpPr>
        <p:spPr>
          <a:xfrm>
            <a:off x="4572000" y="1916829"/>
            <a:ext cx="4464493" cy="1508105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b="1" i="1" u="none" strike="noStrike" kern="0" cap="none" spc="0" baseline="0" dirty="0">
                <a:solidFill>
                  <a:srgbClr val="000000"/>
                </a:solidFill>
                <a:uFillTx/>
                <a:latin typeface="Times New Roman" pitchFamily="18" charset="0"/>
                <a:ea typeface="Arial Unicode MS" pitchFamily="34"/>
                <a:cs typeface="Times New Roman" pitchFamily="18" charset="0"/>
              </a:rPr>
              <a:t>День народного единства и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b="1" i="1" u="none" strike="noStrike" kern="0" cap="none" spc="0" baseline="0" dirty="0">
                <a:solidFill>
                  <a:srgbClr val="000000"/>
                </a:solidFill>
                <a:uFillTx/>
                <a:latin typeface="Times New Roman" pitchFamily="18" charset="0"/>
                <a:ea typeface="Arial Unicode MS" pitchFamily="34"/>
                <a:cs typeface="Times New Roman" pitchFamily="18" charset="0"/>
              </a:rPr>
              <a:t>Казанской иконы Божией </a:t>
            </a:r>
            <a:r>
              <a:rPr lang="ru-RU" b="1" i="1" u="none" strike="noStrike" kern="0" cap="none" spc="0" baseline="0" dirty="0" smtClean="0">
                <a:solidFill>
                  <a:srgbClr val="000000"/>
                </a:solidFill>
                <a:uFillTx/>
                <a:latin typeface="Times New Roman" pitchFamily="18" charset="0"/>
                <a:ea typeface="Arial Unicode MS" pitchFamily="34"/>
                <a:cs typeface="Times New Roman" pitchFamily="18" charset="0"/>
              </a:rPr>
              <a:t>Матери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b="1" i="1" kern="0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/>
                <a:cs typeface="Times New Roman" pitchFamily="18" charset="0"/>
              </a:rPr>
              <a:t>(музыкально театрализованное представление)</a:t>
            </a:r>
            <a:endParaRPr lang="ru-RU" b="0" i="1" u="none" strike="noStrike" kern="0" cap="none" spc="0" baseline="0" dirty="0">
              <a:solidFill>
                <a:srgbClr val="000000"/>
              </a:solidFill>
              <a:uFillTx/>
              <a:latin typeface="Times New Roman" pitchFamily="18" charset="0"/>
              <a:ea typeface="Arial Unicode MS" pitchFamily="34"/>
              <a:cs typeface="Times New Roman" pitchFamily="18" charset="0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2000" b="1" i="0" u="none" strike="noStrike" kern="0" cap="none" spc="0" baseline="0" dirty="0">
              <a:solidFill>
                <a:srgbClr val="000000"/>
              </a:solidFill>
              <a:uFillTx/>
              <a:latin typeface="Arial Unicode MS" pitchFamily="34"/>
              <a:ea typeface="Arial Unicode MS" pitchFamily="34"/>
              <a:cs typeface="Arial Unicode MS" pitchFamily="34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 txBox="1"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C:\Users\Администратор\Desktop\slide_1.jpg"/>
          <p:cNvPicPr>
            <a:picLocks noChangeAspect="1"/>
          </p:cNvPicPr>
          <p:nvPr/>
        </p:nvPicPr>
        <p:blipFill>
          <a:blip r:embed="rId2"/>
          <a:srcRect t="15442" r="4422" b="10001"/>
          <a:stretch>
            <a:fillRect/>
          </a:stretch>
        </p:blipFill>
        <p:spPr>
          <a:xfrm>
            <a:off x="0" y="-48866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1"/>
          <p:cNvSpPr/>
          <p:nvPr/>
        </p:nvSpPr>
        <p:spPr>
          <a:xfrm>
            <a:off x="323523" y="2342976"/>
            <a:ext cx="8424934" cy="1200332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ctr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1" i="0" u="none" strike="noStrike" kern="1200" cap="none" spc="0" baseline="0" dirty="0">
              <a:solidFill>
                <a:srgbClr val="000000"/>
              </a:solidFill>
              <a:uFillTx/>
              <a:latin typeface="Calibri" pitchFamily="34"/>
              <a:ea typeface="Times New Roman" pitchFamily="18"/>
              <a:cs typeface="Times New Roman" pitchFamily="18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1" i="0" u="none" strike="noStrike" kern="1200" cap="none" spc="0" baseline="0" dirty="0">
              <a:solidFill>
                <a:srgbClr val="000000"/>
              </a:solidFill>
              <a:uFillTx/>
              <a:latin typeface="Calibri" pitchFamily="34"/>
              <a:ea typeface="Times New Roman" pitchFamily="18"/>
              <a:cs typeface="Times New Roman" pitchFamily="18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1" i="0" u="none" strike="noStrike" kern="1200" cap="none" spc="0" baseline="0" dirty="0">
              <a:solidFill>
                <a:srgbClr val="000000"/>
              </a:solidFill>
              <a:uFillTx/>
              <a:latin typeface="Calibri" pitchFamily="34"/>
              <a:ea typeface="Times New Roman" pitchFamily="18"/>
              <a:cs typeface="Times New Roman" pitchFamily="18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1" i="0" u="none" strike="noStrike" kern="1200" cap="none" spc="0" baseline="0" dirty="0">
              <a:solidFill>
                <a:srgbClr val="000000"/>
              </a:solidFill>
              <a:uFillTx/>
              <a:latin typeface="Calibri" pitchFamily="34"/>
              <a:ea typeface="Times New Roman" pitchFamily="18"/>
              <a:cs typeface="Times New Roman" pitchFamily="18"/>
            </a:endParaRPr>
          </a:p>
        </p:txBody>
      </p:sp>
      <p:pic>
        <p:nvPicPr>
          <p:cNvPr id="6" name="Picture 3" descr="E:\Фото\100D5100\DSC_0283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04968" y="473302"/>
            <a:ext cx="3762399" cy="2906831"/>
          </a:xfrm>
          <a:prstGeom prst="rect">
            <a:avLst/>
          </a:prstGeom>
          <a:noFill/>
          <a:ln w="88897">
            <a:solidFill>
              <a:srgbClr val="FFFFFF"/>
            </a:solidFill>
            <a:prstDash val="solid"/>
            <a:miter/>
          </a:ln>
          <a:effectLst>
            <a:outerShdw dir="16200000" algn="tl">
              <a:srgbClr val="000000">
                <a:alpha val="43000"/>
              </a:srgbClr>
            </a:outerShdw>
          </a:effectLst>
        </p:spPr>
      </p:pic>
      <p:pic>
        <p:nvPicPr>
          <p:cNvPr id="7" name="Picture 3" descr="E:\111 Фото дет сад 25\праздник Пасхи\DSC00390.JPG"/>
          <p:cNvPicPr>
            <a:picLocks noChangeAspect="1"/>
          </p:cNvPicPr>
          <p:nvPr/>
        </p:nvPicPr>
        <p:blipFill>
          <a:blip r:embed="rId4"/>
          <a:srcRect l="16500" t="14000"/>
          <a:stretch>
            <a:fillRect/>
          </a:stretch>
        </p:blipFill>
        <p:spPr>
          <a:xfrm>
            <a:off x="604969" y="3996585"/>
            <a:ext cx="3762399" cy="2635931"/>
          </a:xfrm>
          <a:prstGeom prst="rect">
            <a:avLst/>
          </a:prstGeom>
          <a:solidFill>
            <a:srgbClr val="EDEDED"/>
          </a:solidFill>
          <a:ln w="88897">
            <a:solidFill>
              <a:srgbClr val="FFFFFF"/>
            </a:solidFill>
            <a:prstDash val="solid"/>
            <a:miter/>
          </a:ln>
          <a:effectLst>
            <a:outerShdw dist="18004" dir="5400000" algn="tl">
              <a:srgbClr val="000000">
                <a:alpha val="40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4791984" y="4725144"/>
            <a:ext cx="3672404" cy="1477328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457200" marR="0" lvl="1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b="1" i="1" u="none" strike="noStrike" kern="0" cap="none" spc="0" baseline="0" dirty="0">
                <a:solidFill>
                  <a:srgbClr val="000000"/>
                </a:solidFill>
                <a:uFillTx/>
                <a:latin typeface="Times New Roman" pitchFamily="18" charset="0"/>
                <a:ea typeface="Arial Unicode MS" pitchFamily="34"/>
                <a:cs typeface="Times New Roman" pitchFamily="18" charset="0"/>
              </a:rPr>
              <a:t>Праздник</a:t>
            </a:r>
          </a:p>
          <a:p>
            <a:pPr marL="457200" marR="0" lvl="1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b="1" i="1" u="none" strike="noStrike" kern="0" cap="none" spc="0" baseline="0" dirty="0">
                <a:solidFill>
                  <a:srgbClr val="000000"/>
                </a:solidFill>
                <a:uFillTx/>
                <a:latin typeface="Times New Roman" pitchFamily="18" charset="0"/>
                <a:ea typeface="Arial Unicode MS" pitchFamily="34"/>
                <a:cs typeface="Times New Roman" pitchFamily="18" charset="0"/>
              </a:rPr>
              <a:t>Светлой </a:t>
            </a:r>
            <a:r>
              <a:rPr lang="ru-RU" b="1" i="1" u="none" strike="noStrike" kern="0" cap="none" spc="0" baseline="0" dirty="0" smtClean="0">
                <a:solidFill>
                  <a:srgbClr val="000000"/>
                </a:solidFill>
                <a:uFillTx/>
                <a:latin typeface="Times New Roman" pitchFamily="18" charset="0"/>
                <a:ea typeface="Arial Unicode MS" pitchFamily="34"/>
                <a:cs typeface="Times New Roman" pitchFamily="18" charset="0"/>
              </a:rPr>
              <a:t>Пасхи</a:t>
            </a:r>
          </a:p>
          <a:p>
            <a:pPr marL="457200" marR="0" lvl="1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b="1" i="1" kern="0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/>
                <a:cs typeface="Times New Roman" pitchFamily="18" charset="0"/>
              </a:rPr>
              <a:t>(театрализованное представление совместно с родителями)</a:t>
            </a:r>
            <a:endParaRPr lang="ru-RU" b="1" i="1" u="none" strike="noStrike" kern="0" cap="none" spc="0" baseline="0" dirty="0" smtClean="0">
              <a:solidFill>
                <a:srgbClr val="000000"/>
              </a:solidFill>
              <a:uFillTx/>
              <a:latin typeface="Times New Roman" pitchFamily="18" charset="0"/>
              <a:ea typeface="Arial Unicode MS" pitchFamily="34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413954" y="404664"/>
            <a:ext cx="4050434" cy="1477328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b="1" i="0" u="none" strike="noStrike" kern="0" cap="none" spc="0" baseline="0" dirty="0" smtClean="0">
                <a:solidFill>
                  <a:srgbClr val="000000"/>
                </a:solidFill>
                <a:uFillTx/>
                <a:latin typeface="Arial Unicode MS" pitchFamily="34"/>
                <a:ea typeface="Arial Unicode MS" pitchFamily="34"/>
                <a:cs typeface="Arial Unicode MS" pitchFamily="34"/>
              </a:rPr>
              <a:t>     </a:t>
            </a:r>
            <a:r>
              <a:rPr lang="ru-RU" b="1" i="1" u="none" strike="noStrike" kern="0" cap="none" spc="0" baseline="0" dirty="0" smtClean="0">
                <a:solidFill>
                  <a:srgbClr val="000000"/>
                </a:solidFill>
                <a:uFillTx/>
                <a:latin typeface="Times New Roman" pitchFamily="18" charset="0"/>
                <a:ea typeface="Arial Unicode MS" pitchFamily="34"/>
                <a:cs typeface="Times New Roman" pitchFamily="18" charset="0"/>
              </a:rPr>
              <a:t>Праздник Святой Троицы </a:t>
            </a:r>
          </a:p>
          <a:p>
            <a:pPr marL="0" marR="0" lvl="0" indent="0" algn="ctr" defTabSz="914400" rtl="0" fontAlgn="auto" hangingPunct="1"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b="1" i="1" kern="0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/>
                <a:cs typeface="Times New Roman" pitchFamily="18" charset="0"/>
              </a:rPr>
              <a:t>с о. Максимом и о.  </a:t>
            </a:r>
            <a:r>
              <a:rPr lang="ru-RU" b="1" i="1" kern="0" dirty="0">
                <a:solidFill>
                  <a:srgbClr val="000000"/>
                </a:solidFill>
                <a:latin typeface="Times New Roman" pitchFamily="18" charset="0"/>
                <a:ea typeface="Arial Unicode MS" pitchFamily="34"/>
                <a:cs typeface="Times New Roman" pitchFamily="18" charset="0"/>
              </a:rPr>
              <a:t>Ярославом</a:t>
            </a:r>
          </a:p>
          <a:p>
            <a:pPr lvl="1"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b="1" i="1" kern="0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/>
                <a:cs typeface="Times New Roman" pitchFamily="18" charset="0"/>
              </a:rPr>
              <a:t>(детская литургия, крестный ход, музыкально-литературная композиция)</a:t>
            </a:r>
            <a:endParaRPr lang="ru-RU" sz="2400" b="0" i="1" u="none" strike="noStrike" kern="0" cap="none" spc="0" baseline="0" dirty="0">
              <a:solidFill>
                <a:srgbClr val="000000"/>
              </a:solidFill>
              <a:uFillTx/>
              <a:latin typeface="Arial Unicode MS" pitchFamily="34"/>
              <a:ea typeface="Arial Unicode MS" pitchFamily="34"/>
              <a:cs typeface="Arial Unicode MS" pitchFamily="34"/>
            </a:endParaRPr>
          </a:p>
        </p:txBody>
      </p:sp>
      <p:pic>
        <p:nvPicPr>
          <p:cNvPr id="3076" name="Picture 4" descr="E:\PhotoLab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3731" y="1899971"/>
            <a:ext cx="3484910" cy="25956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 txBox="1"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Администратор\Desktop\slide_1.jpg"/>
          <p:cNvPicPr>
            <a:picLocks noChangeAspect="1"/>
          </p:cNvPicPr>
          <p:nvPr/>
        </p:nvPicPr>
        <p:blipFill>
          <a:blip r:embed="rId2"/>
          <a:srcRect t="15442" r="4422" b="10001"/>
          <a:stretch>
            <a:fillRect/>
          </a:stretch>
        </p:blipFill>
        <p:spPr>
          <a:xfrm>
            <a:off x="0" y="30778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1187624" y="1151454"/>
            <a:ext cx="75608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0" cap="none" spc="0" normalizeH="0" baseline="0" noProof="0" dirty="0" smtClean="0">
              <a:ln>
                <a:noFill/>
              </a:ln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944" y="1311344"/>
            <a:ext cx="3457791" cy="52559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6110" y="1311344"/>
            <a:ext cx="3451819" cy="52559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6" name="Прямоугольник 5"/>
          <p:cNvSpPr/>
          <p:nvPr/>
        </p:nvSpPr>
        <p:spPr>
          <a:xfrm>
            <a:off x="2010050" y="332656"/>
            <a:ext cx="58743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b="1" kern="0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/>
                <a:cs typeface="Times New Roman" pitchFamily="18" charset="0"/>
              </a:rPr>
              <a:t>Причастие детей в домовом храме духовным наставником о. Максимом (</a:t>
            </a:r>
            <a:r>
              <a:rPr lang="ru-RU" b="1" kern="0" dirty="0">
                <a:solidFill>
                  <a:srgbClr val="000000"/>
                </a:solidFill>
                <a:latin typeface="Times New Roman" pitchFamily="18" charset="0"/>
                <a:ea typeface="Arial Unicode MS" pitchFamily="34"/>
                <a:cs typeface="Times New Roman" pitchFamily="18" charset="0"/>
              </a:rPr>
              <a:t>Г</a:t>
            </a:r>
            <a:r>
              <a:rPr lang="ru-RU" b="1" kern="0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/>
                <a:cs typeface="Times New Roman" pitchFamily="18" charset="0"/>
              </a:rPr>
              <a:t>орожанкиным)</a:t>
            </a:r>
            <a:endParaRPr lang="ru-RU" b="1" kern="0" dirty="0">
              <a:solidFill>
                <a:srgbClr val="000000"/>
              </a:solidFill>
              <a:latin typeface="Times New Roman" pitchFamily="18" charset="0"/>
              <a:ea typeface="Arial Unicode MS" pitchFamily="34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9312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 txBox="1"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C:\Users\Администратор\Desktop\slide_1.jpg"/>
          <p:cNvPicPr>
            <a:picLocks noChangeAspect="1"/>
          </p:cNvPicPr>
          <p:nvPr/>
        </p:nvPicPr>
        <p:blipFill>
          <a:blip r:embed="rId2"/>
          <a:srcRect t="15442" r="4422" b="1000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1"/>
          <p:cNvSpPr/>
          <p:nvPr/>
        </p:nvSpPr>
        <p:spPr>
          <a:xfrm>
            <a:off x="323523" y="2342976"/>
            <a:ext cx="8424934" cy="1200332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ctr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1" i="0" u="none" strike="noStrike" kern="1200" cap="none" spc="0" baseline="0" dirty="0">
              <a:solidFill>
                <a:srgbClr val="000000"/>
              </a:solidFill>
              <a:uFillTx/>
              <a:latin typeface="Calibri" pitchFamily="34"/>
              <a:ea typeface="Times New Roman" pitchFamily="18"/>
              <a:cs typeface="Times New Roman" pitchFamily="18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1" i="0" u="none" strike="noStrike" kern="1200" cap="none" spc="0" baseline="0" dirty="0">
              <a:solidFill>
                <a:srgbClr val="000000"/>
              </a:solidFill>
              <a:uFillTx/>
              <a:latin typeface="Calibri" pitchFamily="34"/>
              <a:ea typeface="Times New Roman" pitchFamily="18"/>
              <a:cs typeface="Times New Roman" pitchFamily="18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1" i="0" u="none" strike="noStrike" kern="1200" cap="none" spc="0" baseline="0" dirty="0">
              <a:solidFill>
                <a:srgbClr val="000000"/>
              </a:solidFill>
              <a:uFillTx/>
              <a:latin typeface="Calibri" pitchFamily="34"/>
              <a:ea typeface="Times New Roman" pitchFamily="18"/>
              <a:cs typeface="Times New Roman" pitchFamily="18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1" i="0" u="none" strike="noStrike" kern="1200" cap="none" spc="0" baseline="0" dirty="0">
              <a:solidFill>
                <a:srgbClr val="000000"/>
              </a:solidFill>
              <a:uFillTx/>
              <a:latin typeface="Calibri" pitchFamily="34"/>
              <a:ea typeface="Times New Roman" pitchFamily="18"/>
              <a:cs typeface="Times New Roman" pitchFamily="18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619667" y="548676"/>
            <a:ext cx="6768754" cy="400114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2000" b="1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7" name="Picture 9" descr="H:\я\1421600283581_6.jpg"/>
          <p:cNvPicPr>
            <a:picLocks noChangeAspect="1"/>
          </p:cNvPicPr>
          <p:nvPr/>
        </p:nvPicPr>
        <p:blipFill>
          <a:blip r:embed="rId3"/>
          <a:srcRect b="13031"/>
          <a:stretch>
            <a:fillRect/>
          </a:stretch>
        </p:blipFill>
        <p:spPr>
          <a:xfrm>
            <a:off x="1727681" y="2204864"/>
            <a:ext cx="6283943" cy="3800518"/>
          </a:xfrm>
          <a:prstGeom prst="rect">
            <a:avLst/>
          </a:prstGeom>
          <a:solidFill>
            <a:srgbClr val="EDEDED"/>
          </a:solidFill>
          <a:ln w="88897">
            <a:solidFill>
              <a:srgbClr val="FFFFFF"/>
            </a:solidFill>
            <a:prstDash val="solid"/>
            <a:miter/>
          </a:ln>
          <a:effectLst>
            <a:outerShdw dist="18004" dir="5400000" algn="tl">
              <a:srgbClr val="000000">
                <a:alpha val="40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1259631" y="332656"/>
            <a:ext cx="7128790" cy="1785104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b="1" i="0" u="none" strike="noStrike" kern="0" cap="none" spc="0" baseline="0" dirty="0">
                <a:uFillTx/>
                <a:latin typeface="Times New Roman" pitchFamily="18" charset="0"/>
                <a:ea typeface="Arial Unicode MS" pitchFamily="34"/>
                <a:cs typeface="Times New Roman" pitchFamily="18" charset="0"/>
              </a:rPr>
              <a:t>Рождество </a:t>
            </a:r>
            <a:r>
              <a:rPr lang="ru-RU" sz="2000" b="1" i="0" u="none" strike="noStrike" kern="0" cap="none" spc="0" baseline="0" dirty="0" smtClean="0">
                <a:uFillTx/>
                <a:latin typeface="Times New Roman" pitchFamily="18" charset="0"/>
                <a:ea typeface="Arial Unicode MS" pitchFamily="34"/>
                <a:cs typeface="Times New Roman" pitchFamily="18" charset="0"/>
              </a:rPr>
              <a:t>Христово</a:t>
            </a:r>
          </a:p>
          <a:p>
            <a:pPr lvl="0"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i="1" kern="0" dirty="0">
                <a:latin typeface="Times New Roman" pitchFamily="18" charset="0"/>
                <a:ea typeface="Arial Unicode MS" pitchFamily="34"/>
                <a:cs typeface="Times New Roman" pitchFamily="18" charset="0"/>
              </a:rPr>
              <a:t>Важные гости на рождественском </a:t>
            </a:r>
            <a:r>
              <a:rPr lang="ru-RU" i="1" kern="0" dirty="0" smtClean="0">
                <a:latin typeface="Times New Roman" pitchFamily="18" charset="0"/>
                <a:ea typeface="Arial Unicode MS" pitchFamily="34"/>
                <a:cs typeface="Times New Roman" pitchFamily="18" charset="0"/>
              </a:rPr>
              <a:t>утреннике </a:t>
            </a:r>
            <a:r>
              <a:rPr lang="ru-RU" i="1" kern="0" dirty="0" smtClean="0">
                <a:latin typeface="Times New Roman" pitchFamily="18" charset="0"/>
                <a:cs typeface="Times New Roman" pitchFamily="18" charset="0"/>
              </a:rPr>
              <a:t>Б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лагочинный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Cтарооскольского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округа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 протоиерей Алексей 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Бабанин</a:t>
            </a:r>
            <a:r>
              <a:rPr lang="ru-RU" i="1" kern="0" dirty="0" smtClean="0">
                <a:latin typeface="Times New Roman" pitchFamily="18" charset="0"/>
                <a:ea typeface="Arial Unicode MS" pitchFamily="34"/>
                <a:cs typeface="Times New Roman" pitchFamily="18" charset="0"/>
              </a:rPr>
              <a:t>, начальник управления </a:t>
            </a:r>
            <a:r>
              <a:rPr lang="ru-RU" i="1" kern="0" dirty="0" err="1" smtClean="0">
                <a:latin typeface="Times New Roman" pitchFamily="18" charset="0"/>
                <a:ea typeface="Arial Unicode MS" pitchFamily="34"/>
                <a:cs typeface="Times New Roman" pitchFamily="18" charset="0"/>
              </a:rPr>
              <a:t>образоваия</a:t>
            </a:r>
            <a:r>
              <a:rPr lang="ru-RU" i="1" kern="0" dirty="0" smtClean="0">
                <a:latin typeface="Times New Roman" pitchFamily="18" charset="0"/>
                <a:ea typeface="Arial Unicode MS" pitchFamily="34"/>
                <a:cs typeface="Times New Roman" pitchFamily="18" charset="0"/>
              </a:rPr>
              <a:t> </a:t>
            </a:r>
            <a:r>
              <a:rPr lang="ru-RU" i="1" kern="0" dirty="0" err="1" smtClean="0">
                <a:latin typeface="Times New Roman" pitchFamily="18" charset="0"/>
                <a:ea typeface="Arial Unicode MS" pitchFamily="34"/>
                <a:cs typeface="Times New Roman" pitchFamily="18" charset="0"/>
              </a:rPr>
              <a:t>Бугримова</a:t>
            </a:r>
            <a:r>
              <a:rPr lang="ru-RU" i="1" kern="0" dirty="0" smtClean="0">
                <a:latin typeface="Times New Roman" pitchFamily="18" charset="0"/>
                <a:ea typeface="Arial Unicode MS" pitchFamily="34"/>
                <a:cs typeface="Times New Roman" pitchFamily="18" charset="0"/>
              </a:rPr>
              <a:t> Л.В., </a:t>
            </a:r>
          </a:p>
          <a:p>
            <a:pPr lvl="0"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i="1" kern="0" dirty="0">
                <a:latin typeface="Times New Roman" pitchFamily="18" charset="0"/>
                <a:ea typeface="Arial Unicode MS" pitchFamily="34"/>
                <a:cs typeface="Times New Roman" pitchFamily="18" charset="0"/>
              </a:rPr>
              <a:t>д</a:t>
            </a:r>
            <a:r>
              <a:rPr lang="ru-RU" i="1" kern="0" dirty="0" smtClean="0">
                <a:latin typeface="Times New Roman" pitchFamily="18" charset="0"/>
                <a:ea typeface="Arial Unicode MS" pitchFamily="34"/>
                <a:cs typeface="Times New Roman" pitchFamily="18" charset="0"/>
              </a:rPr>
              <a:t>уховный наставник о. Максим(Горожанкин), о. Ярослав (</a:t>
            </a:r>
            <a:r>
              <a:rPr lang="ru-RU" i="1" kern="0" dirty="0" err="1" smtClean="0">
                <a:latin typeface="Times New Roman" pitchFamily="18" charset="0"/>
                <a:ea typeface="Arial Unicode MS" pitchFamily="34"/>
                <a:cs typeface="Times New Roman" pitchFamily="18" charset="0"/>
              </a:rPr>
              <a:t>Демедюк</a:t>
            </a:r>
            <a:r>
              <a:rPr lang="ru-RU" i="1" kern="0" dirty="0" smtClean="0">
                <a:latin typeface="Times New Roman" pitchFamily="18" charset="0"/>
                <a:ea typeface="Arial Unicode MS" pitchFamily="34"/>
                <a:cs typeface="Times New Roman" pitchFamily="18" charset="0"/>
              </a:rPr>
              <a:t>)</a:t>
            </a:r>
          </a:p>
          <a:p>
            <a:pPr lvl="0"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i="1" kern="0" dirty="0" smtClean="0">
                <a:latin typeface="Times New Roman" pitchFamily="18" charset="0"/>
                <a:ea typeface="Arial Unicode MS" pitchFamily="34"/>
                <a:cs typeface="Times New Roman" pitchFamily="18" charset="0"/>
              </a:rPr>
              <a:t>и педагоги ДОУ.</a:t>
            </a:r>
            <a:endParaRPr lang="ru-RU" i="1" u="none" strike="noStrike" kern="0" cap="none" spc="0" baseline="0" dirty="0"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 txBox="1"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C:\Users\Администратор\Desktop\slide_1.jpg"/>
          <p:cNvPicPr>
            <a:picLocks noChangeAspect="1"/>
          </p:cNvPicPr>
          <p:nvPr/>
        </p:nvPicPr>
        <p:blipFill>
          <a:blip r:embed="rId2"/>
          <a:srcRect t="15442" r="4422" b="1000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1"/>
          <p:cNvSpPr/>
          <p:nvPr/>
        </p:nvSpPr>
        <p:spPr>
          <a:xfrm>
            <a:off x="323523" y="2342976"/>
            <a:ext cx="8424934" cy="1200332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ctr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1" i="0" u="none" strike="noStrike" kern="1200" cap="none" spc="0" baseline="0" dirty="0">
              <a:solidFill>
                <a:srgbClr val="000000"/>
              </a:solidFill>
              <a:uFillTx/>
              <a:latin typeface="Calibri" pitchFamily="34"/>
              <a:ea typeface="Times New Roman" pitchFamily="18"/>
              <a:cs typeface="Times New Roman" pitchFamily="18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1" i="0" u="none" strike="noStrike" kern="1200" cap="none" spc="0" baseline="0" dirty="0">
              <a:solidFill>
                <a:srgbClr val="000000"/>
              </a:solidFill>
              <a:uFillTx/>
              <a:latin typeface="Calibri" pitchFamily="34"/>
              <a:ea typeface="Times New Roman" pitchFamily="18"/>
              <a:cs typeface="Times New Roman" pitchFamily="18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1" i="0" u="none" strike="noStrike" kern="1200" cap="none" spc="0" baseline="0" dirty="0">
              <a:solidFill>
                <a:srgbClr val="000000"/>
              </a:solidFill>
              <a:uFillTx/>
              <a:latin typeface="Calibri" pitchFamily="34"/>
              <a:ea typeface="Times New Roman" pitchFamily="18"/>
              <a:cs typeface="Times New Roman" pitchFamily="18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1" i="0" u="none" strike="noStrike" kern="1200" cap="none" spc="0" baseline="0" dirty="0">
              <a:solidFill>
                <a:srgbClr val="000000"/>
              </a:solidFill>
              <a:uFillTx/>
              <a:latin typeface="Calibri" pitchFamily="34"/>
              <a:ea typeface="Times New Roman" pitchFamily="18"/>
              <a:cs typeface="Times New Roman" pitchFamily="18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08446" y="1484784"/>
            <a:ext cx="7655088" cy="2308324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lvl="0"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4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СЕМЬЯ – </a:t>
            </a:r>
            <a:r>
              <a:rPr lang="ru-RU" sz="4800" b="1" dirty="0">
                <a:latin typeface="Times New Roman" pitchFamily="18" charset="0"/>
                <a:cs typeface="Times New Roman" pitchFamily="18" charset="0"/>
              </a:rPr>
              <a:t>это первый наставник для </a:t>
            </a:r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детей  во </a:t>
            </a:r>
            <a:r>
              <a:rPr lang="ru-RU" sz="4800" b="1" dirty="0">
                <a:latin typeface="Times New Roman" pitchFamily="18" charset="0"/>
                <a:cs typeface="Times New Roman" pitchFamily="18" charset="0"/>
              </a:rPr>
              <a:t>всех их начинаниях.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 txBox="1"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Администратор\Desktop\slide_1.jpg"/>
          <p:cNvPicPr>
            <a:picLocks noChangeAspect="1"/>
          </p:cNvPicPr>
          <p:nvPr/>
        </p:nvPicPr>
        <p:blipFill>
          <a:blip r:embed="rId3"/>
          <a:srcRect t="6785" b="1000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5"/>
          <p:cNvSpPr/>
          <p:nvPr/>
        </p:nvSpPr>
        <p:spPr>
          <a:xfrm>
            <a:off x="187073" y="620688"/>
            <a:ext cx="8640961" cy="4893647"/>
          </a:xfrm>
          <a:prstGeom prst="rect">
            <a:avLst/>
          </a:prstGeom>
          <a:noFill/>
          <a:ln>
            <a:solidFill>
              <a:schemeClr val="accent1"/>
            </a:solidFill>
            <a:prstDash val="solid"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600" b="0" i="0" u="none" strike="noStrike" kern="1200" cap="none" spc="0" baseline="0" dirty="0">
              <a:solidFill>
                <a:srgbClr val="000000"/>
              </a:solidFill>
              <a:uFillTx/>
              <a:latin typeface="Times New Roman" pitchFamily="18"/>
              <a:cs typeface="Times New Roman" pitchFamily="18"/>
            </a:endParaRPr>
          </a:p>
          <a:p>
            <a:pPr lvl="0" algn="ctr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400" i="1" dirty="0">
                <a:solidFill>
                  <a:srgbClr val="000000"/>
                </a:solidFill>
                <a:latin typeface="Times New Roman" pitchFamily="18"/>
                <a:ea typeface="Times New Roman" pitchFamily="18"/>
                <a:cs typeface="Times New Roman" pitchFamily="18"/>
              </a:rPr>
              <a:t>Муниципальное бюджетное дошкольное образовательное  </a:t>
            </a:r>
            <a:r>
              <a:rPr lang="ru-RU" sz="1400" i="1" dirty="0" smtClean="0">
                <a:solidFill>
                  <a:srgbClr val="000000"/>
                </a:solidFill>
                <a:latin typeface="Times New Roman" pitchFamily="18"/>
                <a:ea typeface="Times New Roman" pitchFamily="18"/>
                <a:cs typeface="Times New Roman" pitchFamily="18"/>
              </a:rPr>
              <a:t>учреждение</a:t>
            </a:r>
          </a:p>
          <a:p>
            <a:pPr lvl="0" algn="ctr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400" i="1" dirty="0" smtClean="0">
                <a:solidFill>
                  <a:srgbClr val="000000"/>
                </a:solidFill>
                <a:latin typeface="Times New Roman" pitchFamily="18"/>
                <a:ea typeface="Times New Roman" pitchFamily="18"/>
                <a:cs typeface="Times New Roman" pitchFamily="18"/>
              </a:rPr>
              <a:t>детский </a:t>
            </a:r>
            <a:r>
              <a:rPr lang="ru-RU" sz="1400" i="1" dirty="0">
                <a:solidFill>
                  <a:srgbClr val="000000"/>
                </a:solidFill>
                <a:latin typeface="Times New Roman" pitchFamily="18"/>
                <a:ea typeface="Times New Roman" pitchFamily="18"/>
                <a:cs typeface="Times New Roman" pitchFamily="18"/>
              </a:rPr>
              <a:t>сад №25 «Троицкий</a:t>
            </a:r>
            <a:r>
              <a:rPr lang="ru-RU" sz="1400" i="1" dirty="0" smtClean="0">
                <a:solidFill>
                  <a:srgbClr val="000000"/>
                </a:solidFill>
                <a:latin typeface="Times New Roman" pitchFamily="18"/>
                <a:ea typeface="Times New Roman" pitchFamily="18"/>
                <a:cs typeface="Times New Roman" pitchFamily="18"/>
              </a:rPr>
              <a:t>»</a:t>
            </a:r>
            <a:endParaRPr lang="ru-RU" sz="1400" i="1" dirty="0">
              <a:solidFill>
                <a:srgbClr val="000000"/>
              </a:solidFill>
              <a:latin typeface="Times New Roman" pitchFamily="18"/>
              <a:cs typeface="Times New Roman" pitchFamily="18"/>
            </a:endParaRPr>
          </a:p>
          <a:p>
            <a:pPr lvl="0" algn="ctr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400" i="1" dirty="0">
                <a:solidFill>
                  <a:srgbClr val="000000"/>
                </a:solidFill>
                <a:latin typeface="Times New Roman" pitchFamily="18"/>
                <a:ea typeface="Times New Roman" pitchFamily="18"/>
                <a:cs typeface="Times New Roman" pitchFamily="18"/>
              </a:rPr>
              <a:t>Белгородская область, город Старый Оскол</a:t>
            </a:r>
            <a:endParaRPr lang="ru-RU" sz="1400" i="1" dirty="0">
              <a:solidFill>
                <a:srgbClr val="000000"/>
              </a:solidFill>
              <a:latin typeface="Times New Roman" pitchFamily="18"/>
              <a:cs typeface="Times New Roman" pitchFamily="18"/>
            </a:endParaRPr>
          </a:p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600" b="0" i="0" u="none" strike="noStrike" kern="1200" cap="none" spc="0" baseline="0" dirty="0">
              <a:solidFill>
                <a:srgbClr val="000000"/>
              </a:solidFill>
              <a:uFillTx/>
              <a:latin typeface="Times New Roman" pitchFamily="18"/>
              <a:cs typeface="Times New Roman" pitchFamily="18"/>
            </a:endParaRPr>
          </a:p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000" b="0" i="0" u="none" strike="noStrike" kern="1200" cap="none" spc="0" baseline="0" dirty="0">
              <a:solidFill>
                <a:srgbClr val="000000"/>
              </a:solidFill>
              <a:uFillTx/>
              <a:latin typeface="Arial" pitchFamily="34"/>
              <a:cs typeface="Arial" pitchFamily="34"/>
            </a:endParaRPr>
          </a:p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000" b="0" i="0" u="none" strike="noStrike" kern="1200" cap="none" spc="0" baseline="0" dirty="0">
              <a:solidFill>
                <a:srgbClr val="000000"/>
              </a:solidFill>
              <a:uFillTx/>
              <a:latin typeface="Arial" pitchFamily="34"/>
              <a:cs typeface="Arial" pitchFamily="34"/>
            </a:endParaRPr>
          </a:p>
          <a:p>
            <a:pPr lvl="0" algn="ctr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3200" b="1" cap="all" dirty="0">
                <a:solidFill>
                  <a:srgbClr val="00B050"/>
                </a:solidFill>
                <a:latin typeface="Arial"/>
              </a:rPr>
              <a:t>«Из опыта реализации программ духовно-нравственного воспитания на основе православной культуры в ДОУ</a:t>
            </a:r>
            <a:r>
              <a:rPr lang="ru-RU" sz="3200" b="1" cap="all" dirty="0" smtClean="0">
                <a:solidFill>
                  <a:srgbClr val="00B050"/>
                </a:solidFill>
                <a:latin typeface="Arial"/>
              </a:rPr>
              <a:t>»</a:t>
            </a:r>
          </a:p>
          <a:p>
            <a:pPr lvl="0" algn="ctr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600" b="1" i="0" u="none" strike="noStrike" kern="1200" cap="none" spc="0" baseline="0" dirty="0">
              <a:solidFill>
                <a:srgbClr val="00B050"/>
              </a:solidFill>
              <a:uFillTx/>
              <a:latin typeface="Times New Roman" pitchFamily="18"/>
              <a:cs typeface="Times New Roman" pitchFamily="18"/>
            </a:endParaRPr>
          </a:p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600" b="1" i="0" u="none" strike="noStrike" kern="1200" cap="none" spc="0" baseline="0" dirty="0">
              <a:solidFill>
                <a:srgbClr val="333333"/>
              </a:solidFill>
              <a:uFillTx/>
              <a:latin typeface="Times New Roman" pitchFamily="18"/>
              <a:cs typeface="Times New Roman" pitchFamily="18"/>
            </a:endParaRPr>
          </a:p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b="1" i="0" u="none" strike="noStrike" kern="1200" cap="none" spc="0" baseline="0" dirty="0" smtClean="0">
                <a:solidFill>
                  <a:srgbClr val="333333"/>
                </a:solidFill>
                <a:uFillTx/>
                <a:latin typeface="Times New Roman" pitchFamily="18"/>
                <a:ea typeface="Times New Roman" pitchFamily="18"/>
                <a:cs typeface="Times New Roman" pitchFamily="18"/>
              </a:rPr>
              <a:t>                                             Воспитатели: </a:t>
            </a:r>
            <a:r>
              <a:rPr lang="ru-RU" sz="2000" b="0" i="1" u="none" strike="noStrike" kern="1200" cap="none" spc="0" baseline="0" dirty="0" smtClean="0">
                <a:solidFill>
                  <a:srgbClr val="000000"/>
                </a:solidFill>
                <a:uFillTx/>
                <a:latin typeface="Times New Roman" pitchFamily="18"/>
                <a:ea typeface="Times New Roman" pitchFamily="18"/>
                <a:cs typeface="Times New Roman" pitchFamily="18"/>
              </a:rPr>
              <a:t>Акулинина </a:t>
            </a:r>
            <a:r>
              <a:rPr lang="ru-RU" sz="2000" b="0" i="1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/>
                <a:ea typeface="Times New Roman" pitchFamily="18"/>
                <a:cs typeface="Times New Roman" pitchFamily="18"/>
              </a:rPr>
              <a:t>Наталья Юрьевна, </a:t>
            </a:r>
            <a:endParaRPr lang="ru-RU" sz="2000" b="0" i="1" u="none" strike="noStrike" kern="1200" cap="none" spc="0" baseline="0" dirty="0" smtClean="0">
              <a:solidFill>
                <a:srgbClr val="000000"/>
              </a:solidFill>
              <a:uFillTx/>
              <a:latin typeface="Times New Roman" pitchFamily="18"/>
              <a:ea typeface="Times New Roman" pitchFamily="18"/>
              <a:cs typeface="Times New Roman" pitchFamily="18"/>
            </a:endParaRPr>
          </a:p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b="0" i="1" u="none" strike="noStrike" kern="1200" cap="none" spc="0" baseline="0" dirty="0" smtClean="0">
                <a:solidFill>
                  <a:srgbClr val="000000"/>
                </a:solidFill>
                <a:uFillTx/>
                <a:latin typeface="Times New Roman" pitchFamily="18"/>
                <a:ea typeface="Times New Roman" pitchFamily="18"/>
                <a:cs typeface="Times New Roman" pitchFamily="18"/>
              </a:rPr>
              <a:t>                                                                      </a:t>
            </a:r>
            <a:r>
              <a:rPr lang="ru-RU" sz="2000" b="0" i="1" u="none" strike="noStrike" kern="1200" cap="none" spc="0" baseline="0" dirty="0" err="1" smtClean="0">
                <a:solidFill>
                  <a:srgbClr val="000000"/>
                </a:solidFill>
                <a:uFillTx/>
                <a:latin typeface="Times New Roman" pitchFamily="18"/>
                <a:ea typeface="Times New Roman" pitchFamily="18"/>
                <a:cs typeface="Times New Roman" pitchFamily="18"/>
              </a:rPr>
              <a:t>Винникова</a:t>
            </a:r>
            <a:r>
              <a:rPr lang="ru-RU" sz="2000" b="0" i="1" u="none" strike="noStrike" kern="1200" cap="none" spc="0" dirty="0" smtClean="0">
                <a:solidFill>
                  <a:srgbClr val="000000"/>
                </a:solidFill>
                <a:uFillTx/>
                <a:latin typeface="Times New Roman" pitchFamily="18"/>
                <a:ea typeface="Times New Roman" pitchFamily="18"/>
                <a:cs typeface="Times New Roman" pitchFamily="18"/>
              </a:rPr>
              <a:t> Наталья</a:t>
            </a:r>
            <a:r>
              <a:rPr lang="ru-RU" sz="2000" b="0" i="1" u="none" strike="noStrike" kern="1200" cap="none" spc="0" baseline="0" dirty="0" smtClean="0">
                <a:solidFill>
                  <a:srgbClr val="000000"/>
                </a:solidFill>
                <a:uFillTx/>
                <a:latin typeface="Times New Roman" pitchFamily="18"/>
                <a:ea typeface="Times New Roman" pitchFamily="18"/>
                <a:cs typeface="Times New Roman" pitchFamily="18"/>
              </a:rPr>
              <a:t> Ивановна </a:t>
            </a:r>
            <a:endParaRPr lang="ru-RU" sz="2000" b="0" i="1" u="none" strike="noStrike" kern="1200" cap="none" spc="0" baseline="0" dirty="0">
              <a:solidFill>
                <a:srgbClr val="333333"/>
              </a:solidFill>
              <a:uFillTx/>
              <a:latin typeface="Times New Roman" pitchFamily="18"/>
              <a:ea typeface="Times New Roman" pitchFamily="18"/>
              <a:cs typeface="Times New Roman" pitchFamily="18"/>
            </a:endParaRPr>
          </a:p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0" i="0" u="none" strike="noStrike" kern="1200" cap="none" spc="0" baseline="0" dirty="0">
                <a:solidFill>
                  <a:srgbClr val="333333"/>
                </a:solidFill>
                <a:uFillTx/>
                <a:latin typeface="Times New Roman" pitchFamily="18"/>
                <a:ea typeface="Times New Roman" pitchFamily="18"/>
                <a:cs typeface="Times New Roman" pitchFamily="18"/>
              </a:rPr>
              <a:t> </a:t>
            </a:r>
            <a:endParaRPr lang="ru-RU" sz="2000" b="0" i="1" u="none" strike="noStrike" kern="1200" cap="none" spc="0" baseline="0" dirty="0">
              <a:solidFill>
                <a:srgbClr val="000000"/>
              </a:solidFill>
              <a:uFillTx/>
              <a:latin typeface="Times New Roman" pitchFamily="18"/>
              <a:cs typeface="Times New Roman" pitchFamily="18"/>
            </a:endParaRPr>
          </a:p>
        </p:txBody>
      </p:sp>
      <p:pic>
        <p:nvPicPr>
          <p:cNvPr id="6" name="Picture 4" descr="C:\Users\Администратор\Desktop\header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55075" y="836712"/>
            <a:ext cx="615296" cy="11466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49349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 txBox="1"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C:\Users\Администратор\Desktop\slide_1.jpg"/>
          <p:cNvPicPr>
            <a:picLocks noChangeAspect="1"/>
          </p:cNvPicPr>
          <p:nvPr/>
        </p:nvPicPr>
        <p:blipFill>
          <a:blip r:embed="rId3"/>
          <a:srcRect t="15442" r="4422" b="1000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1"/>
          <p:cNvSpPr/>
          <p:nvPr/>
        </p:nvSpPr>
        <p:spPr>
          <a:xfrm>
            <a:off x="323523" y="2342976"/>
            <a:ext cx="8424934" cy="1200332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ctr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1" i="0" u="none" strike="noStrike" kern="1200" cap="none" spc="0" baseline="0" dirty="0">
              <a:solidFill>
                <a:srgbClr val="000000"/>
              </a:solidFill>
              <a:uFillTx/>
              <a:latin typeface="Calibri" pitchFamily="34"/>
              <a:ea typeface="Times New Roman" pitchFamily="18"/>
              <a:cs typeface="Times New Roman" pitchFamily="18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1" i="0" u="none" strike="noStrike" kern="1200" cap="none" spc="0" baseline="0" dirty="0">
              <a:solidFill>
                <a:srgbClr val="000000"/>
              </a:solidFill>
              <a:uFillTx/>
              <a:latin typeface="Calibri" pitchFamily="34"/>
              <a:ea typeface="Times New Roman" pitchFamily="18"/>
              <a:cs typeface="Times New Roman" pitchFamily="18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1" i="0" u="none" strike="noStrike" kern="1200" cap="none" spc="0" baseline="0" dirty="0">
              <a:solidFill>
                <a:srgbClr val="000000"/>
              </a:solidFill>
              <a:uFillTx/>
              <a:latin typeface="Calibri" pitchFamily="34"/>
              <a:ea typeface="Times New Roman" pitchFamily="18"/>
              <a:cs typeface="Times New Roman" pitchFamily="18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1" i="0" u="none" strike="noStrike" kern="1200" cap="none" spc="0" baseline="0" dirty="0">
              <a:solidFill>
                <a:srgbClr val="000000"/>
              </a:solidFill>
              <a:uFillTx/>
              <a:latin typeface="Calibri" pitchFamily="34"/>
              <a:ea typeface="Times New Roman" pitchFamily="18"/>
              <a:cs typeface="Times New Roman" pitchFamily="18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971600" y="188640"/>
            <a:ext cx="7056784" cy="1200329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2400" b="1" i="0" u="none" strike="noStrike" kern="0" cap="none" spc="0" baseline="0" dirty="0" smtClean="0">
              <a:solidFill>
                <a:srgbClr val="C00000"/>
              </a:solidFill>
              <a:uFillTx/>
              <a:latin typeface="Arial Unicode MS" pitchFamily="34"/>
              <a:ea typeface="Arial Unicode MS" pitchFamily="34"/>
              <a:cs typeface="Arial Unicode MS" pitchFamily="34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2400" b="1" i="0" u="none" strike="noStrike" kern="0" cap="none" spc="0" baseline="0" dirty="0" smtClean="0">
              <a:solidFill>
                <a:srgbClr val="C00000"/>
              </a:solidFill>
              <a:uFillTx/>
              <a:latin typeface="Arial Unicode MS" pitchFamily="34"/>
              <a:ea typeface="Arial Unicode MS" pitchFamily="34"/>
              <a:cs typeface="Arial Unicode MS" pitchFamily="34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2400" b="1" i="0" u="none" strike="noStrike" kern="0" cap="none" spc="0" baseline="0" dirty="0" smtClean="0">
              <a:solidFill>
                <a:srgbClr val="C00000"/>
              </a:solidFill>
              <a:uFillTx/>
              <a:latin typeface="Arial Unicode MS" pitchFamily="34"/>
              <a:ea typeface="Arial Unicode MS" pitchFamily="34"/>
              <a:cs typeface="Arial Unicode MS" pitchFamily="34"/>
            </a:endParaRPr>
          </a:p>
        </p:txBody>
      </p:sp>
      <p:graphicFrame>
        <p:nvGraphicFramePr>
          <p:cNvPr id="7" name="Object 29"/>
          <p:cNvGraphicFramePr/>
          <p:nvPr>
            <p:extLst>
              <p:ext uri="{D42A27DB-BD31-4B8C-83A1-F6EECF244321}">
                <p14:modId xmlns:p14="http://schemas.microsoft.com/office/powerpoint/2010/main" val="3354013226"/>
              </p:ext>
            </p:extLst>
          </p:nvPr>
        </p:nvGraphicFramePr>
        <p:xfrm>
          <a:off x="611561" y="4437113"/>
          <a:ext cx="3384376" cy="21602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9" r:id="rId5" imgW="4578554" imgH="3434004" progId="">
                  <p:embed/>
                </p:oleObj>
              </mc:Choice>
              <mc:Fallback>
                <p:oleObj r:id="rId5" imgW="4578554" imgH="3434004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11561" y="4437113"/>
                        <a:ext cx="3384376" cy="2160240"/>
                      </a:xfrm>
                      <a:prstGeom prst="rect">
                        <a:avLst/>
                      </a:prstGeom>
                      <a:solidFill>
                        <a:srgbClr val="4F81BD"/>
                      </a:solidFill>
                      <a:ln w="25402">
                        <a:solidFill>
                          <a:srgbClr val="385D8A"/>
                        </a:solidFill>
                        <a:prstDash val="solid"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30"/>
          <p:cNvGraphicFramePr/>
          <p:nvPr>
            <p:extLst>
              <p:ext uri="{D42A27DB-BD31-4B8C-83A1-F6EECF244321}">
                <p14:modId xmlns:p14="http://schemas.microsoft.com/office/powerpoint/2010/main" val="1876064756"/>
              </p:ext>
            </p:extLst>
          </p:nvPr>
        </p:nvGraphicFramePr>
        <p:xfrm>
          <a:off x="4860032" y="4437112"/>
          <a:ext cx="3570283" cy="22304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0" r:id="rId8" imgW="4520559" imgH="3391270" progId="">
                  <p:embed/>
                </p:oleObj>
              </mc:Choice>
              <mc:Fallback>
                <p:oleObj r:id="rId8" imgW="4520559" imgH="339127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860032" y="4437112"/>
                        <a:ext cx="3570283" cy="2230441"/>
                      </a:xfrm>
                      <a:prstGeom prst="rect">
                        <a:avLst/>
                      </a:prstGeom>
                      <a:solidFill>
                        <a:srgbClr val="4F81BD"/>
                      </a:solidFill>
                      <a:ln w="25402">
                        <a:solidFill>
                          <a:srgbClr val="385D8A"/>
                        </a:solidFill>
                        <a:prstDash val="solid"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31"/>
          <p:cNvGraphicFramePr/>
          <p:nvPr>
            <p:extLst>
              <p:ext uri="{D42A27DB-BD31-4B8C-83A1-F6EECF244321}">
                <p14:modId xmlns:p14="http://schemas.microsoft.com/office/powerpoint/2010/main" val="1160587942"/>
              </p:ext>
            </p:extLst>
          </p:nvPr>
        </p:nvGraphicFramePr>
        <p:xfrm>
          <a:off x="2771800" y="2325864"/>
          <a:ext cx="3240360" cy="2016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1" name="Презентация" r:id="rId11" imgW="4578554" imgH="3434004" progId="PowerPoint.Show.12">
                  <p:embed/>
                </p:oleObj>
              </mc:Choice>
              <mc:Fallback>
                <p:oleObj name="Презентация" r:id="rId11" imgW="4578554" imgH="3434004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2771800" y="2325864"/>
                        <a:ext cx="3240360" cy="2016225"/>
                      </a:xfrm>
                      <a:prstGeom prst="rect">
                        <a:avLst/>
                      </a:prstGeom>
                      <a:solidFill>
                        <a:srgbClr val="4F81BD"/>
                      </a:solidFill>
                      <a:ln w="25402">
                        <a:solidFill>
                          <a:srgbClr val="385D8A"/>
                        </a:solidFill>
                        <a:prstDash val="solid"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323522" y="402226"/>
            <a:ext cx="8820477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b="1" dirty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Инновационные формы взаимодействия педагогов и родителей через</a:t>
            </a:r>
            <a:endParaRPr lang="ru-RU" dirty="0">
              <a:solidFill>
                <a:srgbClr val="11111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b="1" dirty="0" err="1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интернет-ресурсы</a:t>
            </a:r>
            <a:r>
              <a:rPr lang="ru-RU" dirty="0" smtClean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ru-RU" b="1" kern="0" dirty="0">
                <a:solidFill>
                  <a:srgbClr val="000000"/>
                </a:solidFill>
                <a:latin typeface="Times New Roman" pitchFamily="18" charset="0"/>
                <a:ea typeface="Arial Unicode MS" pitchFamily="34"/>
                <a:cs typeface="Times New Roman" pitchFamily="18" charset="0"/>
              </a:rPr>
              <a:t> </a:t>
            </a:r>
            <a:r>
              <a:rPr lang="ru-RU" b="1" kern="0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/>
                <a:cs typeface="Times New Roman" pitchFamily="18" charset="0"/>
              </a:rPr>
              <a:t>сообщество «</a:t>
            </a:r>
            <a:r>
              <a:rPr lang="ru-RU" b="1" kern="0" dirty="0" err="1" smtClean="0">
                <a:solidFill>
                  <a:srgbClr val="000000"/>
                </a:solidFill>
                <a:latin typeface="Times New Roman" pitchFamily="18" charset="0"/>
                <a:ea typeface="Arial Unicode MS" pitchFamily="34"/>
                <a:cs typeface="Times New Roman" pitchFamily="18" charset="0"/>
              </a:rPr>
              <a:t>Проваславная</a:t>
            </a:r>
            <a:r>
              <a:rPr lang="ru-RU" b="1" kern="0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/>
                <a:cs typeface="Times New Roman" pitchFamily="18" charset="0"/>
              </a:rPr>
              <a:t> страничка»</a:t>
            </a:r>
            <a:r>
              <a:rPr lang="ru-RU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600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размещение </a:t>
            </a:r>
            <a:r>
              <a:rPr lang="ru-RU" sz="1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фотографий с событиями </a:t>
            </a:r>
            <a:r>
              <a:rPr lang="ru-RU" sz="1600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группы, с </a:t>
            </a:r>
            <a:r>
              <a:rPr lang="ru-RU" sz="1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детьми в различных видах деятельности; размещение видеозаписей с утренников, </a:t>
            </a:r>
            <a:r>
              <a:rPr lang="ru-RU" sz="1600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публикация </a:t>
            </a:r>
            <a:r>
              <a:rPr lang="ru-RU" sz="1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результатов творческой и интеллектуальной деятельности детей (поделки, презентации, проекты); размещение рекомендаций по воспитанию и обучению </a:t>
            </a:r>
            <a:r>
              <a:rPr lang="ru-RU" sz="1600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детей. Эти </a:t>
            </a:r>
            <a:r>
              <a:rPr lang="ru-RU" sz="1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и другие формы будут мотивировать родителей на участие в совместных обсуждениях вопросов, комментировать различный материал. </a:t>
            </a:r>
            <a:endParaRPr lang="ru-RU" sz="1600" b="1" i="1" kern="0" dirty="0">
              <a:solidFill>
                <a:srgbClr val="000000"/>
              </a:solidFill>
              <a:latin typeface="Times New Roman" pitchFamily="18" charset="0"/>
              <a:ea typeface="Arial Unicode MS" pitchFamily="34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1932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 txBox="1"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C:\Users\Администратор\Desktop\slide_1.jpg"/>
          <p:cNvPicPr>
            <a:picLocks noChangeAspect="1"/>
          </p:cNvPicPr>
          <p:nvPr/>
        </p:nvPicPr>
        <p:blipFill>
          <a:blip r:embed="rId2"/>
          <a:srcRect t="15442" r="4422" b="1000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1"/>
          <p:cNvSpPr/>
          <p:nvPr/>
        </p:nvSpPr>
        <p:spPr>
          <a:xfrm>
            <a:off x="323523" y="2342976"/>
            <a:ext cx="8424934" cy="1200332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ctr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1" i="0" u="none" strike="noStrike" kern="1200" cap="none" spc="0" baseline="0" dirty="0">
              <a:solidFill>
                <a:srgbClr val="000000"/>
              </a:solidFill>
              <a:uFillTx/>
              <a:latin typeface="Calibri" pitchFamily="34"/>
              <a:ea typeface="Times New Roman" pitchFamily="18"/>
              <a:cs typeface="Times New Roman" pitchFamily="18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1" i="0" u="none" strike="noStrike" kern="1200" cap="none" spc="0" baseline="0" dirty="0">
              <a:solidFill>
                <a:srgbClr val="000000"/>
              </a:solidFill>
              <a:uFillTx/>
              <a:latin typeface="Calibri" pitchFamily="34"/>
              <a:ea typeface="Times New Roman" pitchFamily="18"/>
              <a:cs typeface="Times New Roman" pitchFamily="18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1" i="0" u="none" strike="noStrike" kern="1200" cap="none" spc="0" baseline="0" dirty="0">
              <a:solidFill>
                <a:srgbClr val="000000"/>
              </a:solidFill>
              <a:uFillTx/>
              <a:latin typeface="Calibri" pitchFamily="34"/>
              <a:ea typeface="Times New Roman" pitchFamily="18"/>
              <a:cs typeface="Times New Roman" pitchFamily="18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1" i="0" u="none" strike="noStrike" kern="1200" cap="none" spc="0" baseline="0" dirty="0">
              <a:solidFill>
                <a:srgbClr val="000000"/>
              </a:solidFill>
              <a:uFillTx/>
              <a:latin typeface="Calibri" pitchFamily="34"/>
              <a:ea typeface="Times New Roman" pitchFamily="18"/>
              <a:cs typeface="Times New Roman" pitchFamily="18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475656" y="465131"/>
            <a:ext cx="6192688" cy="461665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400" b="1" kern="0" dirty="0">
                <a:solidFill>
                  <a:srgbClr val="000000"/>
                </a:solidFill>
                <a:latin typeface="Times New Roman" pitchFamily="18" charset="0"/>
                <a:ea typeface="Arial Unicode MS" pitchFamily="34"/>
                <a:cs typeface="Times New Roman" pitchFamily="18" charset="0"/>
              </a:rPr>
              <a:t>Г</a:t>
            </a:r>
            <a:r>
              <a:rPr lang="ru-RU" sz="2400" b="1" i="0" u="none" strike="noStrike" kern="0" cap="none" spc="0" baseline="0" dirty="0" smtClean="0">
                <a:solidFill>
                  <a:srgbClr val="000000"/>
                </a:solidFill>
                <a:uFillTx/>
                <a:latin typeface="Times New Roman" pitchFamily="18" charset="0"/>
                <a:ea typeface="Arial Unicode MS" pitchFamily="34"/>
                <a:cs typeface="Times New Roman" pitchFamily="18" charset="0"/>
              </a:rPr>
              <a:t>рупповая газета «Азбука православия»</a:t>
            </a:r>
            <a:endParaRPr lang="ru-RU" sz="2400" b="1" i="0" u="none" strike="noStrike" kern="0" cap="none" spc="0" baseline="0" dirty="0">
              <a:solidFill>
                <a:srgbClr val="000000"/>
              </a:solidFill>
              <a:uFillTx/>
              <a:latin typeface="Times New Roman" pitchFamily="18" charset="0"/>
              <a:ea typeface="Arial Unicode MS" pitchFamily="34"/>
              <a:cs typeface="Times New Roman" pitchFamily="18" charset="0"/>
            </a:endParaRPr>
          </a:p>
        </p:txBody>
      </p:sp>
      <p:pic>
        <p:nvPicPr>
          <p:cNvPr id="7" name="Picture 2" descr="E:\газета\Scan1.JPG"/>
          <p:cNvPicPr>
            <a:picLocks noChangeAspect="1"/>
          </p:cNvPicPr>
          <p:nvPr/>
        </p:nvPicPr>
        <p:blipFill>
          <a:blip r:embed="rId3"/>
          <a:srcRect t="1176" r="1788"/>
          <a:stretch>
            <a:fillRect/>
          </a:stretch>
        </p:blipFill>
        <p:spPr>
          <a:xfrm>
            <a:off x="874645" y="3068960"/>
            <a:ext cx="2257351" cy="31928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3" descr="E:\газета\Scan10001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428432" y="3076576"/>
            <a:ext cx="2300301" cy="32082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4" descr="E:\газета\Scan10002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012160" y="3105377"/>
            <a:ext cx="2304256" cy="31506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Прямоугольник 9"/>
          <p:cNvSpPr/>
          <p:nvPr/>
        </p:nvSpPr>
        <p:spPr>
          <a:xfrm>
            <a:off x="179512" y="933720"/>
            <a:ext cx="896448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ru-RU" sz="1600" i="1" dirty="0">
                <a:solidFill>
                  <a:srgbClr val="2B2B2B"/>
                </a:solidFill>
                <a:latin typeface="Times New Roman" pitchFamily="18" charset="0"/>
                <a:cs typeface="Times New Roman" pitchFamily="18" charset="0"/>
              </a:rPr>
              <a:t>Познакомившись с материалами, напечатанными </a:t>
            </a:r>
            <a:r>
              <a:rPr lang="ru-RU" sz="1600" i="1" dirty="0" smtClean="0">
                <a:solidFill>
                  <a:srgbClr val="2B2B2B"/>
                </a:solidFill>
                <a:latin typeface="Times New Roman" pitchFamily="18" charset="0"/>
                <a:cs typeface="Times New Roman" pitchFamily="18" charset="0"/>
              </a:rPr>
              <a:t>в групповой газете </a:t>
            </a:r>
          </a:p>
          <a:p>
            <a:pPr algn="ctr" fontAlgn="base"/>
            <a:r>
              <a:rPr lang="ru-RU" sz="1600" i="1" dirty="0" smtClean="0">
                <a:solidFill>
                  <a:srgbClr val="2B2B2B"/>
                </a:solidFill>
                <a:latin typeface="Times New Roman" pitchFamily="18" charset="0"/>
                <a:cs typeface="Times New Roman" pitchFamily="18" charset="0"/>
              </a:rPr>
              <a:t>«Азбука православия», родители </a:t>
            </a:r>
            <a:r>
              <a:rPr lang="ru-RU" sz="1600" i="1" dirty="0">
                <a:solidFill>
                  <a:srgbClr val="2B2B2B"/>
                </a:solidFill>
                <a:latin typeface="Times New Roman" pitchFamily="18" charset="0"/>
                <a:cs typeface="Times New Roman" pitchFamily="18" charset="0"/>
              </a:rPr>
              <a:t>могут вместе с </a:t>
            </a:r>
            <a:r>
              <a:rPr lang="ru-RU" sz="1600" i="1" dirty="0" smtClean="0">
                <a:solidFill>
                  <a:srgbClr val="2B2B2B"/>
                </a:solidFill>
                <a:latin typeface="Times New Roman" pitchFamily="18" charset="0"/>
                <a:cs typeface="Times New Roman" pitchFamily="18" charset="0"/>
              </a:rPr>
              <a:t>детьми, прочесть </a:t>
            </a:r>
            <a:r>
              <a:rPr lang="ru-RU" sz="1600" i="1" dirty="0">
                <a:solidFill>
                  <a:srgbClr val="2B2B2B"/>
                </a:solidFill>
                <a:latin typeface="Times New Roman" pitchFamily="18" charset="0"/>
                <a:cs typeface="Times New Roman" pitchFamily="18" charset="0"/>
              </a:rPr>
              <a:t>и выучить молитвы. Узнать новые пословицы и новые стихи. Р</a:t>
            </a:r>
            <a:r>
              <a:rPr lang="ru-RU" sz="1600" i="1" dirty="0" smtClean="0">
                <a:solidFill>
                  <a:srgbClr val="2B2B2B"/>
                </a:solidFill>
                <a:latin typeface="Times New Roman" pitchFamily="18" charset="0"/>
                <a:cs typeface="Times New Roman" pitchFamily="18" charset="0"/>
              </a:rPr>
              <a:t>азгадывать </a:t>
            </a:r>
            <a:r>
              <a:rPr lang="ru-RU" sz="1600" i="1" dirty="0">
                <a:solidFill>
                  <a:srgbClr val="2B2B2B"/>
                </a:solidFill>
                <a:latin typeface="Times New Roman" pitchFamily="18" charset="0"/>
                <a:cs typeface="Times New Roman" pitchFamily="18" charset="0"/>
              </a:rPr>
              <a:t>загадки и познакомиться со сказками и притчами, созданными мудростью народной и великими русскими писателями. </a:t>
            </a:r>
            <a:endParaRPr lang="ru-RU" sz="1600" i="1" dirty="0" smtClean="0">
              <a:solidFill>
                <a:srgbClr val="2B2B2B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base"/>
            <a:r>
              <a:rPr lang="ru-RU" sz="1600" i="1" dirty="0" smtClean="0">
                <a:solidFill>
                  <a:srgbClr val="2B2B2B"/>
                </a:solidFill>
                <a:latin typeface="Times New Roman" pitchFamily="18" charset="0"/>
                <a:cs typeface="Times New Roman" pitchFamily="18" charset="0"/>
              </a:rPr>
              <a:t>Узнать </a:t>
            </a:r>
            <a:r>
              <a:rPr lang="ru-RU" sz="1600" i="1" dirty="0">
                <a:solidFill>
                  <a:srgbClr val="2B2B2B"/>
                </a:solidFill>
                <a:latin typeface="Times New Roman" pitchFamily="18" charset="0"/>
                <a:cs typeface="Times New Roman" pitchFamily="18" charset="0"/>
              </a:rPr>
              <a:t>золотые правила поведения и наставления.</a:t>
            </a:r>
          </a:p>
          <a:p>
            <a:pPr algn="ctr" fontAlgn="base"/>
            <a:r>
              <a:rPr lang="ru-RU" sz="1600" i="1" dirty="0">
                <a:solidFill>
                  <a:srgbClr val="2B2B2B"/>
                </a:solidFill>
                <a:latin typeface="Times New Roman" pitchFamily="18" charset="0"/>
                <a:cs typeface="Times New Roman" pitchFamily="18" charset="0"/>
              </a:rPr>
              <a:t>Также приведены советы для родителей, как справиться с детским непослушанием и капризами, как привести ребенка к вере.</a:t>
            </a:r>
            <a:endParaRPr lang="ru-RU" sz="1600" b="0" i="1" dirty="0">
              <a:solidFill>
                <a:srgbClr val="2B2B2B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 txBox="1"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C:\Users\Администратор\Desktop\slide_1.jpg"/>
          <p:cNvPicPr>
            <a:picLocks noChangeAspect="1"/>
          </p:cNvPicPr>
          <p:nvPr/>
        </p:nvPicPr>
        <p:blipFill>
          <a:blip r:embed="rId2"/>
          <a:srcRect t="15442" r="4422" b="1000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1"/>
          <p:cNvSpPr/>
          <p:nvPr/>
        </p:nvSpPr>
        <p:spPr>
          <a:xfrm>
            <a:off x="323523" y="2342976"/>
            <a:ext cx="8424934" cy="1200332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ctr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1" i="0" u="none" strike="noStrike" kern="1200" cap="none" spc="0" baseline="0" dirty="0">
              <a:solidFill>
                <a:srgbClr val="000000"/>
              </a:solidFill>
              <a:uFillTx/>
              <a:latin typeface="Calibri" pitchFamily="34"/>
              <a:ea typeface="Times New Roman" pitchFamily="18"/>
              <a:cs typeface="Times New Roman" pitchFamily="18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1" i="0" u="none" strike="noStrike" kern="1200" cap="none" spc="0" baseline="0" dirty="0">
              <a:solidFill>
                <a:srgbClr val="000000"/>
              </a:solidFill>
              <a:uFillTx/>
              <a:latin typeface="Calibri" pitchFamily="34"/>
              <a:ea typeface="Times New Roman" pitchFamily="18"/>
              <a:cs typeface="Times New Roman" pitchFamily="18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1" i="0" u="none" strike="noStrike" kern="1200" cap="none" spc="0" baseline="0" dirty="0">
              <a:solidFill>
                <a:srgbClr val="000000"/>
              </a:solidFill>
              <a:uFillTx/>
              <a:latin typeface="Calibri" pitchFamily="34"/>
              <a:ea typeface="Times New Roman" pitchFamily="18"/>
              <a:cs typeface="Times New Roman" pitchFamily="18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1" i="0" u="none" strike="noStrike" kern="1200" cap="none" spc="0" baseline="0" dirty="0">
              <a:solidFill>
                <a:srgbClr val="000000"/>
              </a:solidFill>
              <a:uFillTx/>
              <a:latin typeface="Calibri" pitchFamily="34"/>
              <a:ea typeface="Times New Roman" pitchFamily="18"/>
              <a:cs typeface="Times New Roman" pitchFamily="18"/>
            </a:endParaRPr>
          </a:p>
        </p:txBody>
      </p:sp>
      <p:sp>
        <p:nvSpPr>
          <p:cNvPr id="6" name="Прямоугольник 6"/>
          <p:cNvSpPr/>
          <p:nvPr/>
        </p:nvSpPr>
        <p:spPr>
          <a:xfrm>
            <a:off x="1691680" y="692694"/>
            <a:ext cx="6048672" cy="923330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lvl="0"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1" i="1" u="none" strike="noStrike" kern="0" cap="none" spc="0" baseline="0" dirty="0">
                <a:solidFill>
                  <a:srgbClr val="000000"/>
                </a:solidFill>
                <a:uFillTx/>
                <a:latin typeface="Times New Roman" pitchFamily="18" charset="0"/>
                <a:ea typeface="Arial Unicode MS" pitchFamily="34"/>
                <a:cs typeface="Times New Roman" pitchFamily="18" charset="0"/>
              </a:rPr>
              <a:t>Взаимодействие </a:t>
            </a:r>
            <a:r>
              <a:rPr lang="ru-RU" sz="1800" b="1" i="1" u="none" strike="noStrike" kern="0" cap="none" spc="0" baseline="0" dirty="0" smtClean="0">
                <a:solidFill>
                  <a:srgbClr val="000000"/>
                </a:solidFill>
                <a:uFillTx/>
                <a:latin typeface="Times New Roman" pitchFamily="18" charset="0"/>
                <a:ea typeface="Arial Unicode MS" pitchFamily="34"/>
                <a:cs typeface="Times New Roman" pitchFamily="18" charset="0"/>
              </a:rPr>
              <a:t>с </a:t>
            </a:r>
            <a:r>
              <a:rPr lang="ru-RU" b="1" i="1" kern="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Б</a:t>
            </a:r>
            <a:r>
              <a:rPr lang="ru-RU" b="1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лагочинным</a:t>
            </a:r>
            <a:r>
              <a:rPr lang="ru-RU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Cтарооскольского</a:t>
            </a:r>
            <a:r>
              <a:rPr lang="ru-RU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округа </a:t>
            </a:r>
            <a:r>
              <a:rPr lang="ru-RU" b="1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протоиереем</a:t>
            </a:r>
            <a:r>
              <a:rPr lang="ru-RU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b="1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Алексеем</a:t>
            </a:r>
            <a:r>
              <a:rPr lang="ru-RU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b="1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Бабаниным и</a:t>
            </a:r>
            <a:r>
              <a:rPr lang="ru-RU" b="1" i="1" kern="0" dirty="0">
                <a:solidFill>
                  <a:prstClr val="black"/>
                </a:solidFill>
                <a:latin typeface="Times New Roman" pitchFamily="18" charset="0"/>
                <a:ea typeface="Arial Unicode MS" pitchFamily="34"/>
                <a:cs typeface="Times New Roman" pitchFamily="18" charset="0"/>
              </a:rPr>
              <a:t> </a:t>
            </a:r>
            <a:r>
              <a:rPr lang="ru-RU" b="1" i="1" kern="0" dirty="0" smtClean="0">
                <a:solidFill>
                  <a:prstClr val="black"/>
                </a:solidFill>
                <a:latin typeface="Times New Roman" pitchFamily="18" charset="0"/>
                <a:ea typeface="Arial Unicode MS" pitchFamily="34"/>
                <a:cs typeface="Times New Roman" pitchFamily="18" charset="0"/>
              </a:rPr>
              <a:t>духовным наставником о</a:t>
            </a:r>
            <a:r>
              <a:rPr lang="ru-RU" b="1" i="1" kern="0" dirty="0">
                <a:solidFill>
                  <a:prstClr val="black"/>
                </a:solidFill>
                <a:latin typeface="Times New Roman" pitchFamily="18" charset="0"/>
                <a:ea typeface="Arial Unicode MS" pitchFamily="34"/>
                <a:cs typeface="Times New Roman" pitchFamily="18" charset="0"/>
              </a:rPr>
              <a:t>. </a:t>
            </a:r>
            <a:r>
              <a:rPr lang="ru-RU" b="1" i="1" kern="0" dirty="0" smtClean="0">
                <a:solidFill>
                  <a:prstClr val="black"/>
                </a:solidFill>
                <a:latin typeface="Times New Roman" pitchFamily="18" charset="0"/>
                <a:ea typeface="Arial Unicode MS" pitchFamily="34"/>
                <a:cs typeface="Times New Roman" pitchFamily="18" charset="0"/>
              </a:rPr>
              <a:t>Максимом (Горожанкиным) </a:t>
            </a:r>
            <a:endParaRPr lang="ru-RU" sz="1800" b="1" i="1" u="none" strike="noStrike" kern="0" cap="none" spc="0" baseline="0" dirty="0">
              <a:solidFill>
                <a:srgbClr val="000000"/>
              </a:solidFill>
              <a:uFillTx/>
              <a:latin typeface="Times New Roman" pitchFamily="18" charset="0"/>
              <a:ea typeface="Arial Unicode MS" pitchFamily="34"/>
              <a:cs typeface="Times New Roman" pitchFamily="18" charset="0"/>
            </a:endParaRPr>
          </a:p>
        </p:txBody>
      </p:sp>
      <p:pic>
        <p:nvPicPr>
          <p:cNvPr id="7" name="Picture 2" descr="D:\Методист\фото библиотека\Александр Невский фото\DSCN5775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43604" y="2492892"/>
            <a:ext cx="3629262" cy="2853796"/>
          </a:xfrm>
          <a:prstGeom prst="rect">
            <a:avLst/>
          </a:prstGeom>
          <a:solidFill>
            <a:srgbClr val="EDEDED"/>
          </a:solidFill>
          <a:ln w="88897">
            <a:solidFill>
              <a:srgbClr val="FFFFFF"/>
            </a:solidFill>
            <a:prstDash val="solid"/>
            <a:miter/>
          </a:ln>
          <a:effectLst>
            <a:outerShdw dist="18004" dir="5400000" algn="tl">
              <a:srgbClr val="000000">
                <a:alpha val="40000"/>
              </a:srgbClr>
            </a:outerShdw>
          </a:effectLst>
        </p:spPr>
      </p:pic>
      <p:pic>
        <p:nvPicPr>
          <p:cNvPr id="8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485289" y="2314966"/>
            <a:ext cx="2745421" cy="4145075"/>
          </a:xfrm>
          <a:prstGeom prst="rect">
            <a:avLst/>
          </a:prstGeom>
          <a:solidFill>
            <a:srgbClr val="EDEDED"/>
          </a:solidFill>
          <a:ln w="88897">
            <a:solidFill>
              <a:srgbClr val="FFFFFF"/>
            </a:solidFill>
            <a:prstDash val="solid"/>
            <a:miter/>
          </a:ln>
          <a:effectLst>
            <a:outerShdw dist="18004" dir="5400000" algn="tl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 txBox="1"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Администратор\Desktop\slide_1.jpg"/>
          <p:cNvPicPr>
            <a:picLocks noChangeAspect="1"/>
          </p:cNvPicPr>
          <p:nvPr/>
        </p:nvPicPr>
        <p:blipFill>
          <a:blip r:embed="rId2"/>
          <a:srcRect t="15442" r="4422" b="1000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1"/>
          <p:cNvSpPr/>
          <p:nvPr/>
        </p:nvSpPr>
        <p:spPr>
          <a:xfrm>
            <a:off x="323523" y="2342976"/>
            <a:ext cx="8424934" cy="1200332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ctr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1" i="0" u="none" strike="noStrike" kern="1200" cap="none" spc="0" baseline="0">
              <a:solidFill>
                <a:srgbClr val="000000"/>
              </a:solidFill>
              <a:uFillTx/>
              <a:latin typeface="Calibri" pitchFamily="34"/>
              <a:ea typeface="Times New Roman" pitchFamily="18"/>
              <a:cs typeface="Times New Roman" pitchFamily="18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1" i="0" u="none" strike="noStrike" kern="1200" cap="none" spc="0" baseline="0">
              <a:solidFill>
                <a:srgbClr val="000000"/>
              </a:solidFill>
              <a:uFillTx/>
              <a:latin typeface="Calibri" pitchFamily="34"/>
              <a:ea typeface="Times New Roman" pitchFamily="18"/>
              <a:cs typeface="Times New Roman" pitchFamily="18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1" i="0" u="none" strike="noStrike" kern="1200" cap="none" spc="0" baseline="0">
              <a:solidFill>
                <a:srgbClr val="000000"/>
              </a:solidFill>
              <a:uFillTx/>
              <a:latin typeface="Calibri" pitchFamily="34"/>
              <a:ea typeface="Times New Roman" pitchFamily="18"/>
              <a:cs typeface="Times New Roman" pitchFamily="18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1" i="0" u="none" strike="noStrike" kern="1200" cap="none" spc="0" baseline="0">
              <a:solidFill>
                <a:srgbClr val="000000"/>
              </a:solidFill>
              <a:uFillTx/>
              <a:latin typeface="Calibri" pitchFamily="34"/>
              <a:ea typeface="Times New Roman" pitchFamily="18"/>
              <a:cs typeface="Times New Roman" pitchFamily="18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619667" y="548676"/>
            <a:ext cx="6768754" cy="1015660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b="1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 charset="0"/>
                <a:cs typeface="Times New Roman" pitchFamily="18" charset="0"/>
              </a:rPr>
              <a:t>Взаимодействие с общеобразовательным учреждением  Православная гимназия во имя Святого Благоверного Великого князя Александра Невского № 38</a:t>
            </a:r>
          </a:p>
        </p:txBody>
      </p:sp>
      <p:pic>
        <p:nvPicPr>
          <p:cNvPr id="7" name="Picture 2" descr="https://i.mycdn.me/image?id=860301335865&amp;t=3&amp;plc=WEB&amp;tkn=*3YY8IM_Nx_RDUp8l2N1O0Ws9EvU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99595" y="1700811"/>
            <a:ext cx="2570808" cy="39604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1" descr="C:\Users\Администратор\Desktop\конференция\image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016552" y="1844824"/>
            <a:ext cx="4248476" cy="23926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Прямоугольник 8"/>
          <p:cNvSpPr/>
          <p:nvPr/>
        </p:nvSpPr>
        <p:spPr>
          <a:xfrm>
            <a:off x="3854790" y="4355625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Духовно просветительский центр     школы №21 «Истоки»</a:t>
            </a:r>
          </a:p>
          <a:p>
            <a:pPr lvl="0"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2000" b="1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овместное мероприятие</a:t>
            </a:r>
          </a:p>
          <a:p>
            <a:pPr lvl="0"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b="1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0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Встречи под </a:t>
            </a:r>
            <a:r>
              <a:rPr lang="ru-RU" sz="2000" b="1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Рождество»</a:t>
            </a:r>
            <a:endParaRPr lang="ru-RU" sz="2000" b="1" i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 txBox="1"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C:\Users\Администратор\Desktop\slide_1.jpg"/>
          <p:cNvPicPr>
            <a:picLocks noChangeAspect="1"/>
          </p:cNvPicPr>
          <p:nvPr/>
        </p:nvPicPr>
        <p:blipFill>
          <a:blip r:embed="rId2"/>
          <a:srcRect t="15442" r="4422" b="10001"/>
          <a:stretch>
            <a:fillRect/>
          </a:stretch>
        </p:blipFill>
        <p:spPr>
          <a:xfrm>
            <a:off x="-32602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1"/>
          <p:cNvSpPr/>
          <p:nvPr/>
        </p:nvSpPr>
        <p:spPr>
          <a:xfrm>
            <a:off x="323523" y="2342976"/>
            <a:ext cx="8424934" cy="1200332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ctr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1" i="0" u="none" strike="noStrike" kern="1200" cap="none" spc="0" baseline="0" dirty="0">
              <a:solidFill>
                <a:srgbClr val="000000"/>
              </a:solidFill>
              <a:uFillTx/>
              <a:latin typeface="Calibri" pitchFamily="34"/>
              <a:ea typeface="Times New Roman" pitchFamily="18"/>
              <a:cs typeface="Times New Roman" pitchFamily="18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1" i="0" u="none" strike="noStrike" kern="1200" cap="none" spc="0" baseline="0" dirty="0">
              <a:solidFill>
                <a:srgbClr val="000000"/>
              </a:solidFill>
              <a:uFillTx/>
              <a:latin typeface="Calibri" pitchFamily="34"/>
              <a:ea typeface="Times New Roman" pitchFamily="18"/>
              <a:cs typeface="Times New Roman" pitchFamily="18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1" i="0" u="none" strike="noStrike" kern="1200" cap="none" spc="0" baseline="0" dirty="0">
              <a:solidFill>
                <a:srgbClr val="000000"/>
              </a:solidFill>
              <a:uFillTx/>
              <a:latin typeface="Calibri" pitchFamily="34"/>
              <a:ea typeface="Times New Roman" pitchFamily="18"/>
              <a:cs typeface="Times New Roman" pitchFamily="18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1" i="0" u="none" strike="noStrike" kern="1200" cap="none" spc="0" baseline="0" dirty="0">
              <a:solidFill>
                <a:srgbClr val="000000"/>
              </a:solidFill>
              <a:uFillTx/>
              <a:latin typeface="Calibri" pitchFamily="34"/>
              <a:ea typeface="Times New Roman" pitchFamily="18"/>
              <a:cs typeface="Times New Roman" pitchFamily="18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619667" y="548676"/>
            <a:ext cx="6768754" cy="400114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2000" b="1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7" name="Прямоугольник 8"/>
          <p:cNvSpPr/>
          <p:nvPr/>
        </p:nvSpPr>
        <p:spPr>
          <a:xfrm>
            <a:off x="467541" y="692694"/>
            <a:ext cx="8496943" cy="523220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2800" b="0" i="0" u="none" strike="noStrike" kern="1200" cap="none" spc="0" baseline="0" dirty="0">
              <a:solidFill>
                <a:srgbClr val="000000"/>
              </a:solidFill>
              <a:uFillTx/>
              <a:latin typeface="Times New Roman" pitchFamily="18"/>
              <a:cs typeface="Times New Roman" pitchFamily="18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403648" y="692694"/>
            <a:ext cx="66967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 </a:t>
            </a:r>
            <a:r>
              <a:rPr lang="ru-RU" sz="2800" b="1" dirty="0" smtClean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Выставка </a:t>
            </a:r>
            <a:r>
              <a:rPr lang="ru-RU" sz="2800" b="1" dirty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детских творческих </a:t>
            </a:r>
            <a:r>
              <a:rPr lang="ru-RU" sz="2800" b="1" dirty="0" smtClean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работ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6" descr="F:\игры и занятия\DSC_0180.JPG"/>
          <p:cNvPicPr>
            <a:picLocks noChangeAspect="1" noChangeArrowheads="1"/>
          </p:cNvPicPr>
          <p:nvPr/>
        </p:nvPicPr>
        <p:blipFill>
          <a:blip r:embed="rId3"/>
          <a:srcRect l="19480" r="4546"/>
          <a:stretch>
            <a:fillRect/>
          </a:stretch>
        </p:blipFill>
        <p:spPr bwMode="auto">
          <a:xfrm>
            <a:off x="323523" y="2135384"/>
            <a:ext cx="2968783" cy="25872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Прямоугольник 10"/>
          <p:cNvSpPr/>
          <p:nvPr/>
        </p:nvSpPr>
        <p:spPr>
          <a:xfrm>
            <a:off x="252244" y="1550609"/>
            <a:ext cx="316762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600" i="1" dirty="0" smtClean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«Пасхальное чудо»</a:t>
            </a:r>
            <a:endParaRPr lang="ru-RU" sz="1600" i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3301" y="2342976"/>
            <a:ext cx="2357438" cy="35607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7" descr="F:\флешка Т.М\Вся информация\Благовестница\Выставки\P1000598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89442" y="4112515"/>
            <a:ext cx="2876550" cy="21574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Прямоугольник 13"/>
          <p:cNvSpPr/>
          <p:nvPr/>
        </p:nvSpPr>
        <p:spPr>
          <a:xfrm>
            <a:off x="3419872" y="1811909"/>
            <a:ext cx="266429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i="1" dirty="0" smtClean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«Рождественские подарки»</a:t>
            </a:r>
            <a:endParaRPr lang="ru-RU" i="1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6390672" y="3428999"/>
            <a:ext cx="163711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1600" i="1" dirty="0" smtClean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«Умелые ручки»</a:t>
            </a:r>
            <a:endParaRPr lang="ru-RU" i="1" dirty="0">
              <a:solidFill>
                <a:prstClr val="black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 txBox="1"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C:\Users\Администратор\Desktop\slide_1.jpg"/>
          <p:cNvPicPr>
            <a:picLocks noChangeAspect="1"/>
          </p:cNvPicPr>
          <p:nvPr/>
        </p:nvPicPr>
        <p:blipFill>
          <a:blip r:embed="rId2"/>
          <a:srcRect t="15442" r="4422" b="1000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1"/>
          <p:cNvSpPr/>
          <p:nvPr/>
        </p:nvSpPr>
        <p:spPr>
          <a:xfrm>
            <a:off x="323523" y="2342976"/>
            <a:ext cx="8424934" cy="1200332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ctr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1" i="0" u="none" strike="noStrike" kern="1200" cap="none" spc="0" baseline="0" dirty="0">
              <a:solidFill>
                <a:srgbClr val="000000"/>
              </a:solidFill>
              <a:uFillTx/>
              <a:latin typeface="Calibri" pitchFamily="34"/>
              <a:ea typeface="Times New Roman" pitchFamily="18"/>
              <a:cs typeface="Times New Roman" pitchFamily="18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1" i="0" u="none" strike="noStrike" kern="1200" cap="none" spc="0" baseline="0" dirty="0">
              <a:solidFill>
                <a:srgbClr val="000000"/>
              </a:solidFill>
              <a:uFillTx/>
              <a:latin typeface="Calibri" pitchFamily="34"/>
              <a:ea typeface="Times New Roman" pitchFamily="18"/>
              <a:cs typeface="Times New Roman" pitchFamily="18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1" i="0" u="none" strike="noStrike" kern="1200" cap="none" spc="0" baseline="0" dirty="0">
              <a:solidFill>
                <a:srgbClr val="000000"/>
              </a:solidFill>
              <a:uFillTx/>
              <a:latin typeface="Calibri" pitchFamily="34"/>
              <a:ea typeface="Times New Roman" pitchFamily="18"/>
              <a:cs typeface="Times New Roman" pitchFamily="18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1" i="0" u="none" strike="noStrike" kern="1200" cap="none" spc="0" baseline="0" dirty="0">
              <a:solidFill>
                <a:srgbClr val="000000"/>
              </a:solidFill>
              <a:uFillTx/>
              <a:latin typeface="Calibri" pitchFamily="34"/>
              <a:ea typeface="Times New Roman" pitchFamily="18"/>
              <a:cs typeface="Times New Roman" pitchFamily="18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619667" y="548676"/>
            <a:ext cx="6768754" cy="400114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2000" b="1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7" name="Прямоугольник 8"/>
          <p:cNvSpPr/>
          <p:nvPr/>
        </p:nvSpPr>
        <p:spPr>
          <a:xfrm>
            <a:off x="467541" y="692694"/>
            <a:ext cx="8496943" cy="4832092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800" b="1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   Результатом </a:t>
            </a:r>
            <a:r>
              <a:rPr lang="ru-RU" sz="2800" b="1" i="0" u="none" strike="noStrike" kern="1200" cap="none" spc="0" baseline="0" dirty="0" smtClean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нашей </a:t>
            </a:r>
            <a:r>
              <a:rPr lang="ru-RU" sz="2800" b="1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работы </a:t>
            </a:r>
            <a:r>
              <a:rPr lang="ru-RU" sz="2800" b="1" i="0" u="none" strike="noStrike" kern="1200" cap="none" spc="0" baseline="0" dirty="0" smtClean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является: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2800" b="1" i="0" u="none" strike="noStrike" kern="1200" cap="none" spc="0" baseline="0" dirty="0">
              <a:solidFill>
                <a:srgbClr val="000000"/>
              </a:solidFill>
              <a:uFillTx/>
              <a:latin typeface="Times New Roman" pitchFamily="18"/>
              <a:cs typeface="Times New Roman" pitchFamily="18"/>
            </a:endParaRPr>
          </a:p>
          <a:p>
            <a:pPr marL="514350" marR="0" lvl="0" indent="-5143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Calibri"/>
              <a:buAutoNum type="arabicParenR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800" b="0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формирование нравственной личности, содействие духовному опыту и приобщение к ценностям русской традиционной культуры, включающей гуманность, культуру поведения;</a:t>
            </a:r>
          </a:p>
          <a:p>
            <a:pPr marL="514350" marR="0" lvl="0" indent="-5143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Calibri"/>
              <a:buAutoNum type="arabicParenR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800" b="0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развитие творческих способностей ребёнка;</a:t>
            </a:r>
          </a:p>
          <a:p>
            <a:pPr marL="514350" marR="0" lvl="0" indent="-5143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Calibri"/>
              <a:buAutoNum type="arabicParenR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800" b="0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социально-личностное развитие детей (дружелюбие, толерантность, внимательность, жизнерадостность, правдивость, совестливость, активность, коммуникабельность).</a:t>
            </a:r>
          </a:p>
        </p:txBody>
      </p:sp>
    </p:spTree>
    <p:extLst>
      <p:ext uri="{BB962C8B-B14F-4D97-AF65-F5344CB8AC3E}">
        <p14:creationId xmlns:p14="http://schemas.microsoft.com/office/powerpoint/2010/main" val="3736645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 txBox="1"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C:\Users\Администратор\Desktop\slide_1.jpg"/>
          <p:cNvPicPr>
            <a:picLocks noChangeAspect="1"/>
          </p:cNvPicPr>
          <p:nvPr/>
        </p:nvPicPr>
        <p:blipFill>
          <a:blip r:embed="rId2"/>
          <a:srcRect t="15442" r="4422" b="1000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2" descr="https://upload.wikimedia.org/wikipedia/commons/d/d1/Patriarch_Kirill_of_Moscow_and_All_Rus%27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67541" y="548676"/>
            <a:ext cx="3672404" cy="54696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4211964" y="836712"/>
            <a:ext cx="4752529" cy="5663089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3200" b="0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«Единственный прямой путь к возрождению нашего </a:t>
            </a:r>
            <a:r>
              <a:rPr lang="ru-RU" sz="3200" b="0" i="0" u="none" strike="noStrike" kern="1200" cap="none" spc="0" baseline="0" dirty="0" smtClean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народа</a:t>
            </a:r>
            <a:r>
              <a:rPr lang="ru-RU" sz="3200" b="0" i="0" u="none" strike="noStrike" kern="1200" cap="none" spc="0" dirty="0" smtClean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 – </a:t>
            </a:r>
            <a:r>
              <a:rPr lang="ru-RU" sz="3200" b="0" i="0" u="none" strike="noStrike" kern="1200" cap="none" spc="0" baseline="0" dirty="0" smtClean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это </a:t>
            </a:r>
            <a:r>
              <a:rPr lang="ru-RU" sz="3200" b="0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созидание крепкой семьи, духовно-нравственное воспитание и образование, возвращение к историческим корням,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3200" b="0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к подлинной культуре»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400" b="1" i="1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 charset="0"/>
                <a:cs typeface="Times New Roman" pitchFamily="18" charset="0"/>
              </a:rPr>
              <a:t>Святейший Патриарх Кирилл</a:t>
            </a:r>
            <a:r>
              <a:rPr lang="ru-RU" sz="24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408376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 txBox="1"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C:\Users\Администратор\Desktop\slide_1.jpg"/>
          <p:cNvPicPr>
            <a:picLocks noChangeAspect="1"/>
          </p:cNvPicPr>
          <p:nvPr/>
        </p:nvPicPr>
        <p:blipFill>
          <a:blip r:embed="rId2"/>
          <a:srcRect t="15442" r="4422" b="1000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1"/>
          <p:cNvSpPr/>
          <p:nvPr/>
        </p:nvSpPr>
        <p:spPr>
          <a:xfrm>
            <a:off x="323523" y="2342976"/>
            <a:ext cx="8424934" cy="1200332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ctr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1" i="0" u="none" strike="noStrike" kern="1200" cap="none" spc="0" baseline="0" dirty="0">
              <a:solidFill>
                <a:srgbClr val="000000"/>
              </a:solidFill>
              <a:uFillTx/>
              <a:latin typeface="Calibri" pitchFamily="34"/>
              <a:ea typeface="Times New Roman" pitchFamily="18"/>
              <a:cs typeface="Times New Roman" pitchFamily="18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1" i="0" u="none" strike="noStrike" kern="1200" cap="none" spc="0" baseline="0" dirty="0">
              <a:solidFill>
                <a:srgbClr val="000000"/>
              </a:solidFill>
              <a:uFillTx/>
              <a:latin typeface="Calibri" pitchFamily="34"/>
              <a:ea typeface="Times New Roman" pitchFamily="18"/>
              <a:cs typeface="Times New Roman" pitchFamily="18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1" i="0" u="none" strike="noStrike" kern="1200" cap="none" spc="0" baseline="0" dirty="0">
              <a:solidFill>
                <a:srgbClr val="000000"/>
              </a:solidFill>
              <a:uFillTx/>
              <a:latin typeface="Calibri" pitchFamily="34"/>
              <a:ea typeface="Times New Roman" pitchFamily="18"/>
              <a:cs typeface="Times New Roman" pitchFamily="18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1" i="0" u="none" strike="noStrike" kern="1200" cap="none" spc="0" baseline="0" dirty="0">
              <a:solidFill>
                <a:srgbClr val="000000"/>
              </a:solidFill>
              <a:uFillTx/>
              <a:latin typeface="Calibri" pitchFamily="34"/>
              <a:ea typeface="Times New Roman" pitchFamily="18"/>
              <a:cs typeface="Times New Roman" pitchFamily="18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619667" y="548676"/>
            <a:ext cx="6768754" cy="400114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2000" b="1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7" name="Прямоугольник 8"/>
          <p:cNvSpPr/>
          <p:nvPr/>
        </p:nvSpPr>
        <p:spPr>
          <a:xfrm>
            <a:off x="467541" y="2785573"/>
            <a:ext cx="8496943" cy="707882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800" b="1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   </a:t>
            </a:r>
            <a:r>
              <a:rPr lang="ru-RU" sz="4000" b="1" i="0" u="none" strike="noStrike" kern="1200" cap="none" spc="0" baseline="0" dirty="0">
                <a:solidFill>
                  <a:srgbClr val="4F6228"/>
                </a:solidFill>
                <a:uFillTx/>
                <a:latin typeface="Times New Roman" pitchFamily="18"/>
                <a:cs typeface="Times New Roman" pitchFamily="18"/>
              </a:rPr>
              <a:t>СПАСИБО ЗА ВНИМАНИЕ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 txBox="1"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Администратор\Desktop\slide_1.jpg"/>
          <p:cNvPicPr>
            <a:picLocks noChangeAspect="1"/>
          </p:cNvPicPr>
          <p:nvPr/>
        </p:nvPicPr>
        <p:blipFill>
          <a:blip r:embed="rId2"/>
          <a:srcRect t="15442" r="4422" b="1000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Прямоугольник 6"/>
          <p:cNvSpPr/>
          <p:nvPr/>
        </p:nvSpPr>
        <p:spPr>
          <a:xfrm>
            <a:off x="539552" y="548680"/>
            <a:ext cx="849694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Приказ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Минобрнауки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РФ № 1155 от 17.10. 2013 г.    </a:t>
            </a: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Об утверждении федерального государственного образовательного стандарта дошкольного образования»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39552" y="1700808"/>
            <a:ext cx="8136904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«1.6. Стандарт направлен на решение следующих задач: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объединения обучения и воспитания в целостный образовательный процесс на основе духовно-нравственных и социокультурных ценностей и принятых в обществе правил и норм поведения в интересах человека, семьи, общества;»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 txBox="1"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Администратор\Desktop\slide_1.jpg"/>
          <p:cNvPicPr>
            <a:picLocks noChangeAspect="1"/>
          </p:cNvPicPr>
          <p:nvPr/>
        </p:nvPicPr>
        <p:blipFill>
          <a:blip r:embed="rId2"/>
          <a:srcRect t="15442" r="4422" b="1000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395536" y="548680"/>
            <a:ext cx="849694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Программа  Л.Л. Шевченко </a:t>
            </a:r>
            <a:br>
              <a:rPr lang="ru-RU" sz="28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«Добрый мир. Православная культура для малышей».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83568" y="2132856"/>
            <a:ext cx="820891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u="sng" dirty="0">
                <a:latin typeface="Times New Roman" pitchFamily="18" charset="0"/>
                <a:cs typeface="Times New Roman" pitchFamily="18" charset="0"/>
              </a:rPr>
              <a:t>Цель программы: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развитие личности ребенка дошкольного возраста, формирование базовой культуры на основе отечественных традиционных и нравственных ценностей.</a:t>
            </a:r>
          </a:p>
        </p:txBody>
      </p:sp>
    </p:spTree>
    <p:extLst>
      <p:ext uri="{BB962C8B-B14F-4D97-AF65-F5344CB8AC3E}">
        <p14:creationId xmlns:p14="http://schemas.microsoft.com/office/powerpoint/2010/main" val="2759452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 txBox="1"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Администратор\Desktop\slide_1.jpg"/>
          <p:cNvPicPr>
            <a:picLocks noChangeAspect="1"/>
          </p:cNvPicPr>
          <p:nvPr/>
        </p:nvPicPr>
        <p:blipFill>
          <a:blip r:embed="rId2"/>
          <a:srcRect t="15442" r="4422" b="1000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1"/>
          <p:cNvSpPr/>
          <p:nvPr/>
        </p:nvSpPr>
        <p:spPr>
          <a:xfrm>
            <a:off x="179513" y="-34595"/>
            <a:ext cx="8640960" cy="5955476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ctr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1" i="0" u="none" strike="noStrike" kern="1200" cap="none" spc="0" baseline="0" dirty="0">
              <a:solidFill>
                <a:srgbClr val="000000"/>
              </a:solidFill>
              <a:uFillTx/>
              <a:latin typeface="Calibri" pitchFamily="34"/>
              <a:ea typeface="Times New Roman" pitchFamily="18"/>
              <a:cs typeface="Times New Roman" pitchFamily="18"/>
            </a:endParaRPr>
          </a:p>
          <a:p>
            <a:pPr lvl="0"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Задачи программы:</a:t>
            </a:r>
          </a:p>
          <a:p>
            <a:pPr marL="425196" lvl="0" indent="-342900" algn="just">
              <a:spcBef>
                <a:spcPts val="600"/>
              </a:spcBef>
              <a:buClr>
                <a:srgbClr val="0F6FC6"/>
              </a:buClr>
              <a:buSzPct val="80000"/>
              <a:buFont typeface="Wingdings" pitchFamily="2" charset="2"/>
              <a:buChar char="q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духовно-нравственное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развитие и воспитание детей посредством приобщения к традиционным духовным ценностям России, понимания значимости традиционных нравственных идеалов и моральных норм для жизни личности, семьи, общества; </a:t>
            </a:r>
          </a:p>
          <a:p>
            <a:pPr marL="425196" lvl="0" indent="-342900" algn="just">
              <a:spcBef>
                <a:spcPts val="600"/>
              </a:spcBef>
              <a:buClr>
                <a:srgbClr val="0F6FC6"/>
              </a:buClr>
              <a:buSzPct val="80000"/>
              <a:buFont typeface="Wingdings" pitchFamily="2" charset="2"/>
              <a:buChar char="q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формирование у детей основополагающих морально-нравственных идеалов, установок, ценностей, норм, обеспечивающих осознанный нравственный выбор;</a:t>
            </a:r>
          </a:p>
          <a:p>
            <a:pPr marL="425196" lvl="0" indent="-342900" algn="just">
              <a:spcBef>
                <a:spcPts val="600"/>
              </a:spcBef>
              <a:buClr>
                <a:srgbClr val="0F6FC6"/>
              </a:buClr>
              <a:buSzPct val="80000"/>
              <a:buFont typeface="Wingdings" pitchFamily="2" charset="2"/>
              <a:buChar char="q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приобретение культурологических знаний, необходимых для разностороннего развития детей; </a:t>
            </a:r>
          </a:p>
          <a:p>
            <a:pPr marL="425196" lvl="0" indent="-342900" algn="just">
              <a:spcBef>
                <a:spcPts val="600"/>
              </a:spcBef>
              <a:buClr>
                <a:srgbClr val="0F6FC6"/>
              </a:buClr>
              <a:buSzPct val="80000"/>
              <a:buFont typeface="Wingdings" pitchFamily="2" charset="2"/>
              <a:buChar char="q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создание условий творческого развития; </a:t>
            </a:r>
          </a:p>
          <a:p>
            <a:pPr marL="425196" lvl="0" indent="-342900" algn="just">
              <a:spcBef>
                <a:spcPts val="600"/>
              </a:spcBef>
              <a:buClr>
                <a:srgbClr val="0F6FC6"/>
              </a:buClr>
              <a:buSzPct val="80000"/>
              <a:buFont typeface="Wingdings" pitchFamily="2" charset="2"/>
              <a:buChar char="q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воспитание любви к Родине, семье;</a:t>
            </a:r>
          </a:p>
          <a:p>
            <a:pPr marL="425196" lvl="0" indent="-342900" algn="just">
              <a:spcBef>
                <a:spcPts val="600"/>
              </a:spcBef>
              <a:buClr>
                <a:srgbClr val="0F6FC6"/>
              </a:buClr>
              <a:buSzPct val="80000"/>
              <a:buFont typeface="Wingdings" pitchFamily="2" charset="2"/>
              <a:buChar char="q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интеграции личности в национальную и мировую культуру;</a:t>
            </a:r>
          </a:p>
          <a:p>
            <a:pPr marL="425196" lvl="0" indent="-342900" algn="just">
              <a:spcBef>
                <a:spcPts val="600"/>
              </a:spcBef>
              <a:buClr>
                <a:srgbClr val="0F6FC6"/>
              </a:buClr>
              <a:buSzPct val="80000"/>
              <a:buFont typeface="Wingdings" pitchFamily="2" charset="2"/>
              <a:buChar char="q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обеспечение ценностно-смысловой, содержательной, методической преемственности между ступенями дошкольного, начального и основного общего образования.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 txBox="1"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Администратор\Desktop\slide_1.jpg"/>
          <p:cNvPicPr>
            <a:picLocks noChangeAspect="1"/>
          </p:cNvPicPr>
          <p:nvPr/>
        </p:nvPicPr>
        <p:blipFill>
          <a:blip r:embed="rId2"/>
          <a:srcRect t="15442" r="4422" b="1000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1" t="17820" r="4178" b="5886"/>
          <a:stretch/>
        </p:blipFill>
        <p:spPr bwMode="auto">
          <a:xfrm>
            <a:off x="974936" y="1637294"/>
            <a:ext cx="7433953" cy="4037610"/>
          </a:xfrm>
          <a:prstGeom prst="rect">
            <a:avLst/>
          </a:prstGeom>
          <a:ln/>
          <a:extLst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</p:pic>
      <p:sp>
        <p:nvSpPr>
          <p:cNvPr id="6" name="Прямоугольник 5"/>
          <p:cNvSpPr/>
          <p:nvPr/>
        </p:nvSpPr>
        <p:spPr>
          <a:xfrm>
            <a:off x="963374" y="548680"/>
            <a:ext cx="734481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Учебно-методический комплект </a:t>
            </a:r>
          </a:p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«Добрый мир»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3005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 txBox="1"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Администратор\Desktop\slide_1.jpg"/>
          <p:cNvPicPr>
            <a:picLocks noChangeAspect="1"/>
          </p:cNvPicPr>
          <p:nvPr/>
        </p:nvPicPr>
        <p:blipFill>
          <a:blip r:embed="rId2"/>
          <a:srcRect t="15442" r="4422" b="1000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1"/>
          <p:cNvSpPr/>
          <p:nvPr/>
        </p:nvSpPr>
        <p:spPr>
          <a:xfrm>
            <a:off x="323523" y="2342976"/>
            <a:ext cx="8424934" cy="1200332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ctr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1" i="0" u="none" strike="noStrike" kern="1200" cap="none" spc="0" baseline="0">
              <a:solidFill>
                <a:srgbClr val="000000"/>
              </a:solidFill>
              <a:uFillTx/>
              <a:latin typeface="Calibri" pitchFamily="34"/>
              <a:ea typeface="Times New Roman" pitchFamily="18"/>
              <a:cs typeface="Times New Roman" pitchFamily="18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1" i="0" u="none" strike="noStrike" kern="1200" cap="none" spc="0" baseline="0">
              <a:solidFill>
                <a:srgbClr val="000000"/>
              </a:solidFill>
              <a:uFillTx/>
              <a:latin typeface="Calibri" pitchFamily="34"/>
              <a:ea typeface="Times New Roman" pitchFamily="18"/>
              <a:cs typeface="Times New Roman" pitchFamily="18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1" i="0" u="none" strike="noStrike" kern="1200" cap="none" spc="0" baseline="0">
              <a:solidFill>
                <a:srgbClr val="000000"/>
              </a:solidFill>
              <a:uFillTx/>
              <a:latin typeface="Calibri" pitchFamily="34"/>
              <a:ea typeface="Times New Roman" pitchFamily="18"/>
              <a:cs typeface="Times New Roman" pitchFamily="18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1" i="0" u="none" strike="noStrike" kern="1200" cap="none" spc="0" baseline="0">
              <a:solidFill>
                <a:srgbClr val="000000"/>
              </a:solidFill>
              <a:uFillTx/>
              <a:latin typeface="Calibri" pitchFamily="34"/>
              <a:ea typeface="Times New Roman" pitchFamily="18"/>
              <a:cs typeface="Times New Roman" pitchFamily="18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23523" y="889844"/>
            <a:ext cx="8640965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Планируемые результаты освоения программы</a:t>
            </a:r>
          </a:p>
          <a:p>
            <a:pPr algn="ctr"/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Знать 3-4 православных праздника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Знать особенности православной культуры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Иметь представление о смысле праздников Рождество Христово, Пасха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Иметь представление об атрибутах и блюдах на Пасху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Знать свою малую родину, столицу, страну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Иметь представление о нравственных качествах человека (доброта,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скромность, честность, трудолюбие)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Иметь представление о семье как о главной ценности для человека.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Иметь представление о родственных связях.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 txBox="1"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Администратор\Desktop\slide_1.jpg"/>
          <p:cNvPicPr>
            <a:picLocks noChangeAspect="1"/>
          </p:cNvPicPr>
          <p:nvPr/>
        </p:nvPicPr>
        <p:blipFill>
          <a:blip r:embed="rId2"/>
          <a:srcRect t="15442" r="4422" b="10001"/>
          <a:stretch>
            <a:fillRect/>
          </a:stretch>
        </p:blipFill>
        <p:spPr>
          <a:xfrm>
            <a:off x="0" y="30778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1187624" y="1151454"/>
            <a:ext cx="756084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uLnTx/>
                <a:uFillTx/>
                <a:latin typeface="Times New Roman" pitchFamily="18" charset="0"/>
                <a:cs typeface="Times New Roman" pitchFamily="18" charset="0"/>
              </a:rPr>
              <a:t>«Не бойтесь создавать условия направленные на развитие личности на основе духовно-нравственных ценностей, не бойтесь удовлетворять образовательные потребности детей в духовно-нравственном совершенствовании, не бойтесь прививать детям христианские ценности и воспитывать их на основах православия…»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="1" i="1" kern="0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Л.Н. Толстой</a:t>
            </a:r>
            <a:endParaRPr kumimoji="0" lang="ru-RU" sz="2800" b="0" i="1" u="none" strike="noStrike" kern="0" cap="none" spc="0" normalizeH="0" baseline="0" noProof="0" dirty="0" smtClean="0">
              <a:ln>
                <a:noFill/>
              </a:ln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9029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 txBox="1"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Администратор\Desktop\slide_1.jpg"/>
          <p:cNvPicPr>
            <a:picLocks noChangeAspect="1"/>
          </p:cNvPicPr>
          <p:nvPr/>
        </p:nvPicPr>
        <p:blipFill>
          <a:blip r:embed="rId2"/>
          <a:srcRect t="15442" r="4422" b="1000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5"/>
          <p:cNvSpPr/>
          <p:nvPr/>
        </p:nvSpPr>
        <p:spPr>
          <a:xfrm>
            <a:off x="2843811" y="1811142"/>
            <a:ext cx="3528395" cy="523219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2800" b="1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cs typeface="Times New Roman" pitchFamily="18"/>
            </a:endParaRPr>
          </a:p>
        </p:txBody>
      </p:sp>
      <p:sp>
        <p:nvSpPr>
          <p:cNvPr id="6" name="Овал 6"/>
          <p:cNvSpPr/>
          <p:nvPr/>
        </p:nvSpPr>
        <p:spPr>
          <a:xfrm>
            <a:off x="755577" y="188640"/>
            <a:ext cx="7623156" cy="1512168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1 0"/>
              <a:gd name="f15" fmla="*/ f9 f0 1"/>
              <a:gd name="f16" fmla="*/ f10 f0 1"/>
              <a:gd name="f17" fmla="?: f11 f4 1"/>
              <a:gd name="f18" fmla="?: f12 f5 1"/>
              <a:gd name="f19" fmla="?: f13 f6 1"/>
              <a:gd name="f20" fmla="+- f14 0 f1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1 0"/>
              <a:gd name="f28" fmla="+- f21 0 f1"/>
              <a:gd name="f29" fmla="+- f22 0 f1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0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0 1"/>
              <a:gd name="f47" fmla="*/ f42 f30 1"/>
              <a:gd name="f48" fmla="*/ f41 f30 1"/>
              <a:gd name="f49" fmla="*/ f46 1 f8"/>
              <a:gd name="f50" fmla="*/ f44 f30 1"/>
              <a:gd name="f51" fmla="+- f49 0 f1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0" swAng="f1"/>
                <a:arcTo wR="f47" hR="f48" stAng="f2" swAng="f1"/>
                <a:arcTo wR="f47" hR="f48" stAng="f7" swAng="f1"/>
                <a:arcTo wR="f47" hR="f48" stAng="f1" swAng="f1"/>
                <a:close/>
              </a:path>
            </a:pathLst>
          </a:custGeom>
          <a:gradFill>
            <a:gsLst>
              <a:gs pos="0">
                <a:srgbClr val="769535"/>
              </a:gs>
              <a:gs pos="100000">
                <a:srgbClr val="9BC348"/>
              </a:gs>
            </a:gsLst>
            <a:lin ang="16200000"/>
          </a:gradFill>
          <a:ln w="9528">
            <a:solidFill>
              <a:srgbClr val="98B954"/>
            </a:solidFill>
            <a:prstDash val="solid"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1" i="0" u="none" strike="noStrike" kern="1200" cap="none" spc="0" baseline="0" dirty="0" smtClean="0">
              <a:solidFill>
                <a:srgbClr val="000000"/>
              </a:solidFill>
              <a:uFillTx/>
              <a:latin typeface="Times New Roman" pitchFamily="18"/>
              <a:cs typeface="Times New Roman" pitchFamily="18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1" i="0" u="none" strike="noStrike" kern="1200" cap="none" spc="0" baseline="0" dirty="0" smtClean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Духовно-образовательные занятия педагога</a:t>
            </a:r>
            <a:r>
              <a:rPr lang="ru-RU" sz="1800" b="1" i="0" u="none" strike="noStrike" kern="1200" cap="none" spc="0" dirty="0" smtClean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 (</a:t>
            </a:r>
            <a:r>
              <a:rPr lang="ru-RU" b="1" dirty="0" smtClean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б</a:t>
            </a:r>
            <a:r>
              <a:rPr lang="ru-RU" sz="1800" b="1" i="0" u="none" strike="noStrike" kern="1200" cap="none" spc="0" baseline="0" dirty="0" smtClean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еседы, устные поучения,</a:t>
            </a:r>
            <a:r>
              <a:rPr lang="ru-RU" sz="1800" b="1" i="0" u="none" strike="noStrike" kern="1200" cap="none" spc="0" dirty="0" smtClean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 з</a:t>
            </a:r>
            <a:r>
              <a:rPr lang="ru-RU" sz="1800" b="1" i="0" u="none" strike="noStrike" kern="1200" cap="none" spc="0" baseline="0" dirty="0" smtClean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анятия, чтение художественной литературы</a:t>
            </a:r>
            <a:r>
              <a:rPr lang="ru-RU" b="1" dirty="0" smtClean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: 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1" i="0" u="none" strike="noStrike" kern="1200" cap="none" spc="0" baseline="0" dirty="0" smtClean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О прощении, упрямстве</a:t>
            </a:r>
            <a:r>
              <a:rPr lang="ru-RU" b="1" dirty="0" smtClean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. 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b="1" dirty="0" smtClean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Не спорь! Прости!)</a:t>
            </a:r>
            <a:endParaRPr lang="ru-RU" sz="1800" b="1" i="0" u="none" strike="noStrike" kern="1200" cap="none" spc="0" baseline="0" dirty="0" smtClean="0">
              <a:solidFill>
                <a:srgbClr val="000000"/>
              </a:solidFill>
              <a:uFillTx/>
              <a:latin typeface="Times New Roman" pitchFamily="18"/>
              <a:cs typeface="Times New Roman" pitchFamily="18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1" i="0" u="none" strike="noStrike" kern="1200" cap="none" spc="0" baseline="0" dirty="0">
              <a:solidFill>
                <a:srgbClr val="000000"/>
              </a:solidFill>
              <a:uFillTx/>
              <a:latin typeface="Times New Roman" pitchFamily="18"/>
              <a:cs typeface="Times New Roman" pitchFamily="18"/>
            </a:endParaRPr>
          </a:p>
        </p:txBody>
      </p:sp>
      <p:pic>
        <p:nvPicPr>
          <p:cNvPr id="7" name="Picture 2" descr="C:\Users\Администратор\Desktop\детский сад\Акулинина Н.Ю. МБДОУ №25\Деятельность Акулининой Н.Ю. МБДОУ 25JPG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03625" y="4225010"/>
            <a:ext cx="2762430" cy="1873475"/>
          </a:xfrm>
          <a:prstGeom prst="rect">
            <a:avLst/>
          </a:prstGeom>
          <a:solidFill>
            <a:srgbClr val="EDEDED"/>
          </a:solidFill>
          <a:ln w="88897">
            <a:solidFill>
              <a:srgbClr val="FFFFFF"/>
            </a:solidFill>
            <a:prstDash val="solid"/>
            <a:miter/>
          </a:ln>
          <a:effectLst>
            <a:outerShdw dist="18004" dir="5400000" algn="tl">
              <a:srgbClr val="000000">
                <a:alpha val="40000"/>
              </a:srgbClr>
            </a:outerShdw>
          </a:effectLst>
        </p:spPr>
      </p:pic>
      <p:pic>
        <p:nvPicPr>
          <p:cNvPr id="8" name="Picture 2"/>
          <p:cNvPicPr>
            <a:picLocks noChangeAspect="1"/>
          </p:cNvPicPr>
          <p:nvPr/>
        </p:nvPicPr>
        <p:blipFill>
          <a:blip r:embed="rId4"/>
          <a:srcRect r="21276"/>
          <a:stretch>
            <a:fillRect/>
          </a:stretch>
        </p:blipFill>
        <p:spPr>
          <a:xfrm>
            <a:off x="5565077" y="4197491"/>
            <a:ext cx="2743611" cy="1996323"/>
          </a:xfrm>
          <a:prstGeom prst="rect">
            <a:avLst/>
          </a:prstGeom>
          <a:solidFill>
            <a:srgbClr val="EDEDED"/>
          </a:solidFill>
          <a:ln w="88897">
            <a:solidFill>
              <a:srgbClr val="FFFFFF"/>
            </a:solidFill>
            <a:prstDash val="solid"/>
            <a:miter/>
          </a:ln>
          <a:effectLst>
            <a:outerShdw dist="18004" dir="5400000" algn="tl">
              <a:srgbClr val="000000">
                <a:alpha val="40000"/>
              </a:srgbClr>
            </a:outerShdw>
          </a:effectLst>
        </p:spPr>
      </p:pic>
      <p:pic>
        <p:nvPicPr>
          <p:cNvPr id="9" name="Picture 3" descr="C:\Users\Администратор\Desktop\фото с фото\детки\DSC00213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903625" y="2026273"/>
            <a:ext cx="2762430" cy="1888829"/>
          </a:xfrm>
          <a:prstGeom prst="rect">
            <a:avLst/>
          </a:prstGeom>
          <a:solidFill>
            <a:srgbClr val="EDEDED"/>
          </a:solidFill>
          <a:ln w="88897">
            <a:solidFill>
              <a:srgbClr val="FFFFFF"/>
            </a:solidFill>
            <a:prstDash val="solid"/>
            <a:miter/>
          </a:ln>
          <a:effectLst>
            <a:outerShdw dist="18004" dir="5400000" algn="tl">
              <a:srgbClr val="000000">
                <a:alpha val="40000"/>
              </a:srgbClr>
            </a:outerShdw>
          </a:effec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4849" y="1897714"/>
            <a:ext cx="2813656" cy="2035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1072</TotalTime>
  <Words>864</Words>
  <Application>Microsoft Office PowerPoint</Application>
  <PresentationFormat>Экран (4:3)</PresentationFormat>
  <Paragraphs>160</Paragraphs>
  <Slides>27</Slides>
  <Notes>2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4" baseType="lpstr">
      <vt:lpstr>Arial Unicode MS</vt:lpstr>
      <vt:lpstr>Arial</vt:lpstr>
      <vt:lpstr>Calibri</vt:lpstr>
      <vt:lpstr>Times New Roman</vt:lpstr>
      <vt:lpstr>Wingdings</vt:lpstr>
      <vt:lpstr>Тема Office</vt:lpstr>
      <vt:lpstr>Презентация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DNA7 X64</dc:creator>
  <cp:lastModifiedBy>Пользователь Windows</cp:lastModifiedBy>
  <cp:revision>95</cp:revision>
  <dcterms:created xsi:type="dcterms:W3CDTF">2018-03-25T13:19:11Z</dcterms:created>
  <dcterms:modified xsi:type="dcterms:W3CDTF">2020-06-01T07:00:28Z</dcterms:modified>
</cp:coreProperties>
</file>