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4" r:id="rId3"/>
    <p:sldId id="277" r:id="rId4"/>
    <p:sldId id="263" r:id="rId5"/>
    <p:sldId id="260" r:id="rId6"/>
    <p:sldId id="265" r:id="rId7"/>
    <p:sldId id="276" r:id="rId8"/>
    <p:sldId id="266" r:id="rId9"/>
    <p:sldId id="278" r:id="rId10"/>
    <p:sldId id="282" r:id="rId11"/>
    <p:sldId id="268" r:id="rId12"/>
    <p:sldId id="270" r:id="rId13"/>
    <p:sldId id="273" r:id="rId14"/>
    <p:sldId id="274" r:id="rId15"/>
    <p:sldId id="269" r:id="rId16"/>
    <p:sldId id="280" r:id="rId17"/>
    <p:sldId id="279" r:id="rId18"/>
    <p:sldId id="281" r:id="rId19"/>
    <p:sldId id="275" r:id="rId20"/>
    <p:sldId id="271" r:id="rId21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6540"/>
    <a:srgbClr val="009900"/>
    <a:srgbClr val="CC0000"/>
    <a:srgbClr val="762C7A"/>
    <a:srgbClr val="948812"/>
    <a:srgbClr val="04374A"/>
    <a:srgbClr val="E59074"/>
    <a:srgbClr val="3399F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84583" autoAdjust="0"/>
  </p:normalViewPr>
  <p:slideViewPr>
    <p:cSldViewPr>
      <p:cViewPr varScale="1">
        <p:scale>
          <a:sx n="75" d="100"/>
          <a:sy n="75" d="100"/>
        </p:scale>
        <p:origin x="110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74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924944"/>
            <a:ext cx="6552728" cy="1224136"/>
          </a:xfrm>
        </p:spPr>
        <p:txBody>
          <a:bodyPr/>
          <a:lstStyle>
            <a:lvl1pPr>
              <a:defRPr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2473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259632" y="1556792"/>
            <a:ext cx="7776864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2473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1556792"/>
            <a:ext cx="7776864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060848"/>
            <a:ext cx="8352928" cy="2088232"/>
          </a:xfrm>
        </p:spPr>
        <p:txBody>
          <a:bodyPr>
            <a:noAutofit/>
          </a:bodyPr>
          <a:lstStyle/>
          <a:p>
            <a:r>
              <a:rPr lang="ru-RU" sz="3600" dirty="0" smtClean="0"/>
              <a:t>«Взаимодействие</a:t>
            </a:r>
            <a:br>
              <a:rPr lang="ru-RU" sz="3600" dirty="0" smtClean="0"/>
            </a:br>
            <a:r>
              <a:rPr lang="ru-RU" sz="3600" dirty="0" smtClean="0"/>
              <a:t>воспитателей с семьями </a:t>
            </a:r>
            <a:br>
              <a:rPr lang="ru-RU" sz="3600" dirty="0" smtClean="0"/>
            </a:br>
            <a:r>
              <a:rPr lang="ru-RU" sz="3600" dirty="0" smtClean="0"/>
              <a:t>воспитанников в духовно-нравственном воспитании дошкольников»</a:t>
            </a:r>
            <a:endParaRPr lang="ru-RU" sz="3600" dirty="0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419872" y="4925636"/>
            <a:ext cx="5544616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Выполнили: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Лазарева Александра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Александровна,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aseline="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Каменская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Людмила Федоровна,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воспитатели ЧДОУ «Православный детский сад «Покровский» г. Белгород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11560" y="755497"/>
            <a:ext cx="44644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cs typeface="Arial" pitchFamily="34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04664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Зачетная работа по курсу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«Основы православной педагогики»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7200800" cy="79208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B050"/>
                </a:solidFill>
                <a:effectLst/>
              </a:rPr>
              <a:t>Необходимо заметить приоритетную важность включения родителей с воспитанниками в ценностно-значимые православные события истории и культуры России.</a:t>
            </a:r>
            <a:endParaRPr lang="ru-RU" sz="2400" b="1" dirty="0">
              <a:solidFill>
                <a:srgbClr val="00B050"/>
              </a:solidFill>
              <a:effectLst/>
            </a:endParaRPr>
          </a:p>
        </p:txBody>
      </p:sp>
      <p:pic>
        <p:nvPicPr>
          <p:cNvPr id="23556" name="Picture 4" descr="C:\Users\user\Desktop\Фото сад ДНВ\IMG_20171109_164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988840"/>
            <a:ext cx="3435846" cy="4581128"/>
          </a:xfrm>
          <a:prstGeom prst="rect">
            <a:avLst/>
          </a:prstGeom>
          <a:noFill/>
        </p:spPr>
      </p:pic>
      <p:pic>
        <p:nvPicPr>
          <p:cNvPr id="37890" name="Picture 2" descr="C:\Users\user\Downloads\20160407_164846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968" y="1650921"/>
            <a:ext cx="4812025" cy="2887215"/>
          </a:xfrm>
          <a:prstGeom prst="rect">
            <a:avLst/>
          </a:prstGeom>
          <a:noFill/>
        </p:spPr>
      </p:pic>
      <p:pic>
        <p:nvPicPr>
          <p:cNvPr id="37891" name="Picture 3" descr="C:\Users\user\Downloads\20160407_17044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437112"/>
            <a:ext cx="3707904" cy="2224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24736" cy="1152128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	Подспорье родителям в воспитании детей это соблюдение традиций. От того какие традиции в семье заведут, будет зависеть наполнение воспитания, образования, семейного досуга. </a:t>
            </a:r>
            <a:br>
              <a:rPr lang="ru-RU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Привлечение мам – мастериц кулинаров, знакомит воспитанников </a:t>
            </a:r>
            <a:br>
              <a:rPr lang="ru-RU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 с традициями православных праздников.</a:t>
            </a:r>
            <a:endParaRPr lang="ru-RU" sz="1800" b="1" dirty="0"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24578" name="Picture 2" descr="C:\Users\user\Desktop\Фото сад ДНВ\IMG_20190425_1109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73016"/>
            <a:ext cx="2495682" cy="1871761"/>
          </a:xfrm>
          <a:prstGeom prst="rect">
            <a:avLst/>
          </a:prstGeom>
          <a:noFill/>
        </p:spPr>
      </p:pic>
      <p:pic>
        <p:nvPicPr>
          <p:cNvPr id="24579" name="Picture 3" descr="C:\Users\user\Desktop\Фото сад ДНВ\IMG_20190322_093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509120"/>
            <a:ext cx="2771800" cy="2078850"/>
          </a:xfrm>
          <a:prstGeom prst="rect">
            <a:avLst/>
          </a:prstGeom>
          <a:noFill/>
        </p:spPr>
      </p:pic>
      <p:pic>
        <p:nvPicPr>
          <p:cNvPr id="24580" name="Picture 4" descr="C:\Users\user\Desktop\Фото сад ДНВ\IMG_20190322_125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365104"/>
            <a:ext cx="3011827" cy="2258870"/>
          </a:xfrm>
          <a:prstGeom prst="rect">
            <a:avLst/>
          </a:prstGeom>
          <a:noFill/>
        </p:spPr>
      </p:pic>
      <p:pic>
        <p:nvPicPr>
          <p:cNvPr id="24581" name="Picture 5" descr="C:\Users\user\Desktop\Фото сад ДНВ\IMG_20190425_1350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556792"/>
            <a:ext cx="2459765" cy="1844824"/>
          </a:xfrm>
          <a:prstGeom prst="rect">
            <a:avLst/>
          </a:prstGeom>
          <a:noFill/>
        </p:spPr>
      </p:pic>
      <p:pic>
        <p:nvPicPr>
          <p:cNvPr id="24582" name="Picture 6" descr="C:\Users\user\Desktop\Фото сад ДНВ\IMG-f519e14163d0844b141e3d7c8fb985c8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2348880"/>
            <a:ext cx="2555776" cy="1916832"/>
          </a:xfrm>
          <a:prstGeom prst="rect">
            <a:avLst/>
          </a:prstGeom>
          <a:noFill/>
        </p:spPr>
      </p:pic>
      <p:pic>
        <p:nvPicPr>
          <p:cNvPr id="24583" name="Picture 7" descr="C:\Users\user\Desktop\Фото сад ДНВ\IMG-8b06723a98c83a0bdd184654af726f14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1484784"/>
            <a:ext cx="3731907" cy="27989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6624736" cy="11521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/>
              </a:rPr>
              <a:t>Работа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/>
              </a:rPr>
              <a:t>с другими организациями, учреждениями, </a:t>
            </a:r>
            <a:b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/>
              </a:rPr>
              <a:t>с участием родителей, приобретает особое значение </a:t>
            </a:r>
            <a:b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/>
              </a:rPr>
              <a:t>с точки зрения комплексности образования и использования имеющихся ресурсов социальных институтов для реализации</a:t>
            </a:r>
            <a:b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/>
              </a:rPr>
              <a:t> духовно-нравственного воспитания. 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pic>
        <p:nvPicPr>
          <p:cNvPr id="26626" name="Picture 2" descr="C:\Users\user\Desktop\Фото сад ДНВ\IMG_20180710_102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4048" y="3915074"/>
            <a:ext cx="3925171" cy="2942926"/>
          </a:xfrm>
          <a:prstGeom prst="rect">
            <a:avLst/>
          </a:prstGeom>
          <a:noFill/>
        </p:spPr>
      </p:pic>
      <p:pic>
        <p:nvPicPr>
          <p:cNvPr id="26627" name="Picture 3" descr="C:\Users\user\Desktop\Фото сад ДНВ\IMG_1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16832"/>
            <a:ext cx="4824536" cy="3216358"/>
          </a:xfrm>
          <a:prstGeom prst="rect">
            <a:avLst/>
          </a:prstGeom>
          <a:noFill/>
        </p:spPr>
      </p:pic>
      <p:pic>
        <p:nvPicPr>
          <p:cNvPr id="12289" name="Picture 1" descr="C:\Users\user\Downloads\20170309_120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916832"/>
            <a:ext cx="3563888" cy="2004687"/>
          </a:xfrm>
          <a:prstGeom prst="rect">
            <a:avLst/>
          </a:prstGeom>
          <a:noFill/>
        </p:spPr>
      </p:pic>
      <p:pic>
        <p:nvPicPr>
          <p:cNvPr id="12290" name="Picture 2" descr="C:\Users\user\Downloads\DSCN38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581128"/>
            <a:ext cx="1707654" cy="22768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628800"/>
            <a:ext cx="4320480" cy="144016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/>
              </a:rPr>
              <a:t>Посещение храмов Белгорода и памятных мест, при поддержке родителей,</a:t>
            </a:r>
            <a:br>
              <a:rPr lang="ru-RU" sz="2400" b="1" dirty="0" smtClean="0">
                <a:effectLst/>
              </a:rPr>
            </a:br>
            <a:r>
              <a:rPr lang="ru-RU" sz="2400" b="1" dirty="0" smtClean="0">
                <a:effectLst/>
              </a:rPr>
              <a:t> неотъемлемая часть работы с семьей.</a:t>
            </a:r>
            <a:endParaRPr lang="ru-RU" sz="2400" b="1" dirty="0">
              <a:effectLst/>
            </a:endParaRPr>
          </a:p>
        </p:txBody>
      </p:sp>
      <p:pic>
        <p:nvPicPr>
          <p:cNvPr id="29698" name="Picture 2" descr="C:\Users\user\Desktop\Фото сад ДНВ\1lVgZSqd-DD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105051" cy="4105051"/>
          </a:xfrm>
          <a:prstGeom prst="rect">
            <a:avLst/>
          </a:prstGeom>
          <a:noFill/>
        </p:spPr>
      </p:pic>
      <p:pic>
        <p:nvPicPr>
          <p:cNvPr id="10241" name="Picture 1" descr="C:\Users\user\Downloads\20151224_0959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2716" y="3537919"/>
            <a:ext cx="5081772" cy="3049064"/>
          </a:xfrm>
          <a:prstGeom prst="rect">
            <a:avLst/>
          </a:prstGeom>
          <a:noFill/>
        </p:spPr>
      </p:pic>
      <p:pic>
        <p:nvPicPr>
          <p:cNvPr id="10242" name="Picture 2" descr="C:\Users\user\Downloads\20160914_165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653136"/>
            <a:ext cx="3131840" cy="18791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840760" cy="136815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762C7A"/>
                </a:solidFill>
              </a:rPr>
              <a:t>3</a:t>
            </a:r>
            <a:r>
              <a:rPr lang="ru-RU" sz="2400" b="1" dirty="0" smtClean="0">
                <a:solidFill>
                  <a:srgbClr val="762C7A"/>
                </a:solidFill>
                <a:effectLst/>
              </a:rPr>
              <a:t>. Мероприятия с целью повышения активности и заинтересованности родителей в жизнедеятельности ЧДОУ, выставки, альбомы, совместные праздники, досуги, благотворительные и трудовые акции.</a:t>
            </a:r>
            <a:endParaRPr lang="ru-RU" sz="2400" b="1" dirty="0">
              <a:solidFill>
                <a:srgbClr val="762C7A"/>
              </a:solidFill>
              <a:effectLst/>
            </a:endParaRPr>
          </a:p>
        </p:txBody>
      </p:sp>
      <p:pic>
        <p:nvPicPr>
          <p:cNvPr id="11266" name="Picture 2" descr="https://pokrov.bel31.ru/images/DinlDAo2wq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772816"/>
            <a:ext cx="4896544" cy="4896544"/>
          </a:xfrm>
          <a:prstGeom prst="rect">
            <a:avLst/>
          </a:prstGeom>
          <a:noFill/>
        </p:spPr>
      </p:pic>
      <p:pic>
        <p:nvPicPr>
          <p:cNvPr id="8" name="Picture 3" descr="C:\Users\user\Downloads\IMG_20200527_205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581128"/>
            <a:ext cx="1440160" cy="2001240"/>
          </a:xfrm>
          <a:prstGeom prst="rect">
            <a:avLst/>
          </a:prstGeom>
          <a:noFill/>
        </p:spPr>
      </p:pic>
      <p:pic>
        <p:nvPicPr>
          <p:cNvPr id="11270" name="Picture 6" descr="https://pokrov.bel31.ru/images/034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00808"/>
            <a:ext cx="2664296" cy="26642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24736" cy="129614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948812"/>
                </a:solidFill>
                <a:effectLst/>
              </a:rPr>
              <a:t>Духовно-нравственное воспитание тесно переплетается с патриотическим воспитанием, ведь любовь к своему дому, городу, Родине влечет уважение и любовь к своей семье</a:t>
            </a:r>
            <a:endParaRPr lang="ru-RU" sz="2400" b="1" dirty="0">
              <a:solidFill>
                <a:srgbClr val="948812"/>
              </a:solidFill>
              <a:effectLst/>
            </a:endParaRPr>
          </a:p>
        </p:txBody>
      </p:sp>
      <p:pic>
        <p:nvPicPr>
          <p:cNvPr id="25602" name="Picture 2" descr="C:\Users\user\Desktop\Фото сад ДНВ\IMG_20180508_104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88024" y="3573016"/>
            <a:ext cx="4152207" cy="3113116"/>
          </a:xfrm>
          <a:prstGeom prst="rect">
            <a:avLst/>
          </a:prstGeom>
          <a:noFill/>
        </p:spPr>
      </p:pic>
      <p:pic>
        <p:nvPicPr>
          <p:cNvPr id="25603" name="Picture 3" descr="C:\Users\user\Desktop\Фото сад ДНВ\IMG-a7de29f5c57fe71841d2e5de197f121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4355976" cy="3266982"/>
          </a:xfrm>
          <a:prstGeom prst="rect">
            <a:avLst/>
          </a:prstGeom>
          <a:noFill/>
        </p:spPr>
      </p:pic>
      <p:pic>
        <p:nvPicPr>
          <p:cNvPr id="25604" name="Picture 4" descr="C:\Users\user\Desktop\Фото сад ДНВ\kVs6ie2BbM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25144"/>
            <a:ext cx="2843808" cy="2132856"/>
          </a:xfrm>
          <a:prstGeom prst="rect">
            <a:avLst/>
          </a:prstGeom>
          <a:noFill/>
        </p:spPr>
      </p:pic>
      <p:pic>
        <p:nvPicPr>
          <p:cNvPr id="8" name="Picture 9" descr="C:\Users\user\Desktop\Фото сад ДНВ\dened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725144"/>
            <a:ext cx="1599642" cy="2132856"/>
          </a:xfrm>
          <a:prstGeom prst="rect">
            <a:avLst/>
          </a:prstGeom>
          <a:noFill/>
        </p:spPr>
      </p:pic>
      <p:pic>
        <p:nvPicPr>
          <p:cNvPr id="3074" name="Picture 2" descr="C:\Users\user\Downloads\bbA_bbf_ge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484784"/>
            <a:ext cx="2843808" cy="21328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2339752" cy="4968552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</a:rPr>
              <a:t>Фестивали семейного досуга учат общению и доставляют радость общения и детям, и родителям</a:t>
            </a:r>
            <a:endParaRPr lang="ru-RU" sz="2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8675" name="Picture 3" descr="C:\Users\user\Desktop\Фото сад ДНВ\1fmkhhv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096344" cy="29523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62C7A"/>
                </a:solidFill>
              </a:rPr>
              <a:t>В работу сотрудничества с семьей включены благотворительные акции, дела милосердия.</a:t>
            </a:r>
            <a:endParaRPr lang="ru-RU" sz="2400" b="1" dirty="0">
              <a:solidFill>
                <a:srgbClr val="762C7A"/>
              </a:solidFill>
            </a:endParaRPr>
          </a:p>
        </p:txBody>
      </p:sp>
      <p:pic>
        <p:nvPicPr>
          <p:cNvPr id="30722" name="Picture 2" descr="C:\Users\user\Desktop\Фото сад ДНВ\3FTwSC9qIH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836712"/>
            <a:ext cx="5760045" cy="5760045"/>
          </a:xfrm>
          <a:prstGeom prst="rect">
            <a:avLst/>
          </a:prstGeom>
          <a:noFill/>
        </p:spPr>
      </p:pic>
      <p:pic>
        <p:nvPicPr>
          <p:cNvPr id="4" name="Picture 4" descr="https://pokrov.bel31.ru/images/rtkhlSJsKb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068960"/>
            <a:ext cx="2304256" cy="225066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7200800" cy="1440160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rgbClr val="00B050"/>
                </a:solidFill>
                <a:effectLst/>
              </a:rPr>
              <a:t>Систематическая работа </a:t>
            </a:r>
            <a:br>
              <a:rPr lang="ru-RU" sz="2000" b="1" dirty="0" smtClean="0">
                <a:solidFill>
                  <a:srgbClr val="00B050"/>
                </a:solidFill>
                <a:effectLst/>
              </a:rPr>
            </a:br>
            <a:r>
              <a:rPr lang="ru-RU" sz="2000" b="1" dirty="0" smtClean="0">
                <a:solidFill>
                  <a:srgbClr val="00B050"/>
                </a:solidFill>
                <a:effectLst/>
              </a:rPr>
              <a:t>по духовно-нравственному направлению</a:t>
            </a:r>
            <a:br>
              <a:rPr lang="ru-RU" sz="2000" b="1" dirty="0" smtClean="0">
                <a:solidFill>
                  <a:srgbClr val="00B050"/>
                </a:solidFill>
                <a:effectLst/>
              </a:rPr>
            </a:br>
            <a:r>
              <a:rPr lang="ru-RU" sz="2000" b="1" dirty="0" smtClean="0">
                <a:solidFill>
                  <a:srgbClr val="00B050"/>
                </a:solidFill>
                <a:effectLst/>
              </a:rPr>
              <a:t> за счет разнообразия форм и тематик позволяет удовлетворить личностные потребности и педагогические запросы родителей, косвенно или прямо стимулирует родителей к осуществлению духовно-нравственного воспитания детей.</a:t>
            </a:r>
            <a:endParaRPr lang="ru-RU" sz="2000" b="1" dirty="0">
              <a:solidFill>
                <a:srgbClr val="00B050"/>
              </a:solidFill>
              <a:effectLst/>
            </a:endParaRPr>
          </a:p>
        </p:txBody>
      </p:sp>
      <p:pic>
        <p:nvPicPr>
          <p:cNvPr id="23554" name="Picture 2" descr="C:\Users\user\Desktop\Фото сад ДНВ\IMG_20180706_172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276872"/>
            <a:ext cx="3840427" cy="2880320"/>
          </a:xfrm>
          <a:prstGeom prst="rect">
            <a:avLst/>
          </a:prstGeom>
          <a:noFill/>
        </p:spPr>
      </p:pic>
      <p:pic>
        <p:nvPicPr>
          <p:cNvPr id="23558" name="Picture 6" descr="C:\Users\user\Desktop\Фото сад ДНВ\IMG_20171123_170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916832"/>
            <a:ext cx="3744416" cy="2808311"/>
          </a:xfrm>
          <a:prstGeom prst="rect">
            <a:avLst/>
          </a:prstGeom>
          <a:noFill/>
        </p:spPr>
      </p:pic>
      <p:pic>
        <p:nvPicPr>
          <p:cNvPr id="23559" name="Picture 7" descr="C:\Users\user\Desktop\Фото сад ДНВ\IMG_20180706_173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797152"/>
            <a:ext cx="2496277" cy="1872208"/>
          </a:xfrm>
          <a:prstGeom prst="rect">
            <a:avLst/>
          </a:prstGeom>
          <a:noFill/>
        </p:spPr>
      </p:pic>
      <p:pic>
        <p:nvPicPr>
          <p:cNvPr id="38915" name="Picture 3" descr="C:\Users\user\Downloads\20170222_1656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812808"/>
            <a:ext cx="3635896" cy="2045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24744"/>
            <a:ext cx="2880320" cy="50405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000" dirty="0" smtClean="0"/>
              <a:t>	</a:t>
            </a:r>
            <a:r>
              <a:rPr lang="ru-RU" sz="1900" b="1" dirty="0" smtClean="0">
                <a:solidFill>
                  <a:srgbClr val="DC6540"/>
                </a:solidFill>
              </a:rPr>
              <a:t>Поэтому взрослый выступает как носитель духовных ценностей и культуры в целом. Дома – это близкие люди, члены семьи, в детском саду – педагоги. Для успешной реализации православного воспитательного процесса необходимо соблюдать принцип «соборности», где сад и семья выступают в тесном сотрудничестве, используя механизм непрерывности и преемственности.</a:t>
            </a:r>
            <a:endParaRPr lang="ru-RU" sz="2000" dirty="0" smtClean="0"/>
          </a:p>
        </p:txBody>
      </p:sp>
      <p:pic>
        <p:nvPicPr>
          <p:cNvPr id="3073" name="Picture 1" descr="C:\Users\user\Desktop\Фото сад ДНВ\MyCollages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2712" y="836712"/>
            <a:ext cx="6021288" cy="60212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188640"/>
            <a:ext cx="62626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DC6540"/>
                </a:solidFill>
              </a:rPr>
              <a:t>Дошкольник, являясь индивидуумом, не является состоявшейся личностью с устойчивым мировоззрением, жизненной позицией. </a:t>
            </a:r>
            <a:endParaRPr lang="ru-RU" b="1" dirty="0">
              <a:solidFill>
                <a:srgbClr val="DC65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949280"/>
            <a:ext cx="7632848" cy="720080"/>
          </a:xfrm>
        </p:spPr>
        <p:txBody>
          <a:bodyPr>
            <a:normAutofit fontScale="90000"/>
          </a:bodyPr>
          <a:lstStyle/>
          <a:p>
            <a:pPr algn="r"/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>В. А. Сухомлинский : </a:t>
            </a:r>
            <a:r>
              <a:rPr lang="ru-RU" sz="2200" b="1" dirty="0" smtClean="0">
                <a:solidFill>
                  <a:srgbClr val="0070C0"/>
                </a:solidFill>
                <a:effectLst/>
              </a:rPr>
              <a:t>«Воспитание детей надо начинать с воспитания родителей. Именно родители</a:t>
            </a:r>
            <a:br>
              <a:rPr lang="ru-RU" sz="2200" b="1" dirty="0" smtClean="0">
                <a:solidFill>
                  <a:srgbClr val="0070C0"/>
                </a:solidFill>
                <a:effectLst/>
              </a:rPr>
            </a:br>
            <a:r>
              <a:rPr lang="ru-RU" sz="2200" b="1" dirty="0" smtClean="0">
                <a:solidFill>
                  <a:srgbClr val="0070C0"/>
                </a:solidFill>
                <a:effectLst/>
              </a:rPr>
              <a:t> должны стать нашими помощниками,  союзниками,</a:t>
            </a:r>
            <a:br>
              <a:rPr lang="ru-RU" sz="2200" b="1" dirty="0" smtClean="0">
                <a:solidFill>
                  <a:srgbClr val="0070C0"/>
                </a:solidFill>
                <a:effectLst/>
              </a:rPr>
            </a:br>
            <a:r>
              <a:rPr lang="ru-RU" sz="2200" b="1" dirty="0" smtClean="0">
                <a:solidFill>
                  <a:srgbClr val="0070C0"/>
                </a:solidFill>
                <a:effectLst/>
              </a:rPr>
              <a:t> участниками единого педагогического процесса, коллегами </a:t>
            </a:r>
            <a:br>
              <a:rPr lang="ru-RU" sz="2200" b="1" dirty="0" smtClean="0">
                <a:solidFill>
                  <a:srgbClr val="0070C0"/>
                </a:solidFill>
                <a:effectLst/>
              </a:rPr>
            </a:br>
            <a:r>
              <a:rPr lang="ru-RU" sz="2200" b="1" dirty="0" smtClean="0">
                <a:solidFill>
                  <a:srgbClr val="0070C0"/>
                </a:solidFill>
                <a:effectLst/>
              </a:rPr>
              <a:t>в деле воспитания детей».</a:t>
            </a:r>
            <a:br>
              <a:rPr lang="ru-RU" sz="2200" b="1" dirty="0" smtClean="0">
                <a:solidFill>
                  <a:srgbClr val="0070C0"/>
                </a:solidFill>
                <a:effectLst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51520" y="530677"/>
            <a:ext cx="612068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Святитель Иоанн Златоуст: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DC654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«Родителям следует думать не о том, как бы сделать детей богатыми серебром и золотом, а о том, как бы они стали всех богаче благочестием, мудростью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DC654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и стяжанием добродетели».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DC654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23528" y="2370946"/>
            <a:ext cx="85689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Святитель Феофан Затворник: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«Отец и мать исчезают в дитяти и, как говорят, не чают души. И если их дух проникнут благочестием, то быть не может, чтобы оно по своему роду не подействовало на душу дитяти».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331640" y="3652281"/>
            <a:ext cx="64087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Священник Александр Ельчанинов: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«Для воспитания детей самое важное, чтобы они видели своих родителей живущими большой внутренней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жизнью».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272808" cy="1584176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ln>
                  <a:solidFill>
                    <a:schemeClr val="tx2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Благодаря  постоянному взаимодействию духовника с семьями воспитанников , участия в жизни ЧДОУ и происходит активное формирование системы жизненных ценностей и отношений, накопление нравственного опыта и обращение к духовной жизни. </a:t>
            </a:r>
            <a:endParaRPr lang="ru-RU" sz="2000" b="1" dirty="0"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27652" name="Picture 4" descr="C:\Users\user\Desktop\Фото сад ДНВ\ko2nPFYH4q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700808"/>
            <a:ext cx="4932040" cy="4932040"/>
          </a:xfrm>
          <a:prstGeom prst="rect">
            <a:avLst/>
          </a:prstGeom>
          <a:noFill/>
        </p:spPr>
      </p:pic>
      <p:pic>
        <p:nvPicPr>
          <p:cNvPr id="9217" name="Picture 1" descr="C:\Users\user\Downloads\DSCN3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16832"/>
            <a:ext cx="2699792" cy="2024844"/>
          </a:xfrm>
          <a:prstGeom prst="rect">
            <a:avLst/>
          </a:prstGeom>
          <a:noFill/>
        </p:spPr>
      </p:pic>
      <p:pic>
        <p:nvPicPr>
          <p:cNvPr id="9218" name="Picture 2" descr="C:\Users\user\Downloads\IMG_1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05064"/>
            <a:ext cx="2592288" cy="2592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165304"/>
            <a:ext cx="7632848" cy="69269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>
                <a:solidFill>
                  <a:srgbClr val="CC0000"/>
                </a:solidFill>
                <a:effectLst/>
              </a:rPr>
              <a:t>Президент России В. В. Путин: </a:t>
            </a:r>
            <a:r>
              <a:rPr lang="ru-RU" sz="2000" b="1" dirty="0" smtClean="0">
                <a:effectLst/>
              </a:rPr>
              <a:t>«Мы должны свято беречь память о своих национальных героях и подвижниках, богатейшие исторические, культурные, духовные традиции, </a:t>
            </a:r>
            <a:br>
              <a:rPr lang="ru-RU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>крепить непреходящую связь времен; в этом – основа </a:t>
            </a:r>
            <a:br>
              <a:rPr lang="ru-RU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>успешного развития России, нашего движения вперед</a:t>
            </a:r>
            <a:r>
              <a:rPr lang="ru-RU" sz="2000" b="1" dirty="0" smtClean="0"/>
              <a:t>».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51520" y="431138"/>
            <a:ext cx="676875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Святейший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патриарх Кирилл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009900"/>
                </a:solidFill>
              </a:rPr>
              <a:t>Именно в семье человек усваивает базовые нормы поведения и ценностные ориентиры, получает нравственное воспитание и приобщается к духовной традиции своего народа. Семья — это первая и наиболее важная школа жизни для каждого человека. </a:t>
            </a:r>
            <a:r>
              <a:rPr lang="ru-RU" b="1" dirty="0" smtClean="0">
                <a:solidFill>
                  <a:srgbClr val="009900"/>
                </a:solidFill>
                <a:ea typeface="Calibri" pitchFamily="34" charset="0"/>
                <a:cs typeface="Arial" pitchFamily="34" charset="0"/>
              </a:rPr>
              <a:t>Семья — механизм передачи традиции. Но то же самое относится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9900"/>
                </a:solidFill>
                <a:ea typeface="Calibri" pitchFamily="34" charset="0"/>
                <a:cs typeface="Arial" pitchFamily="34" charset="0"/>
              </a:rPr>
              <a:t>и ко всему народу, ко всей России: мы сохраняем 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9900"/>
                </a:solidFill>
                <a:ea typeface="Calibri" pitchFamily="34" charset="0"/>
                <a:cs typeface="Arial" pitchFamily="34" charset="0"/>
              </a:rPr>
              <a:t>передаем будущим поколениям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9900"/>
                </a:solidFill>
                <a:ea typeface="Calibri" pitchFamily="34" charset="0"/>
                <a:cs typeface="Arial" pitchFamily="34" charset="0"/>
              </a:rPr>
              <a:t>историю, язык, культуру, религию,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9900"/>
                </a:solidFill>
                <a:ea typeface="Calibri" pitchFamily="34" charset="0"/>
                <a:cs typeface="Arial" pitchFamily="34" charset="0"/>
              </a:rPr>
              <a:t> профессиональный и житейский опыт.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9900"/>
                </a:solidFill>
                <a:ea typeface="Calibri" pitchFamily="34" charset="0"/>
                <a:cs typeface="Arial" pitchFamily="34" charset="0"/>
              </a:rPr>
              <a:t>Передаем — понимая, чувствуя,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9900"/>
                </a:solidFill>
                <a:ea typeface="Calibri" pitchFamily="34" charset="0"/>
                <a:cs typeface="Arial" pitchFamily="34" charset="0"/>
              </a:rPr>
              <a:t> что "семья" — это не только мы 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9900"/>
                </a:solidFill>
                <a:ea typeface="Calibri" pitchFamily="34" charset="0"/>
                <a:cs typeface="Arial" pitchFamily="34" charset="0"/>
              </a:rPr>
              <a:t> наши дети, но и будущие поколения,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9900"/>
                </a:solidFill>
                <a:ea typeface="Calibri" pitchFamily="34" charset="0"/>
                <a:cs typeface="Arial" pitchFamily="34" charset="0"/>
              </a:rPr>
              <a:t> которые нас не увидят,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9900"/>
                </a:solidFill>
                <a:ea typeface="Calibri" pitchFamily="34" charset="0"/>
                <a:cs typeface="Arial" pitchFamily="34" charset="0"/>
              </a:rPr>
              <a:t>но непременно о нас узнают».</a:t>
            </a:r>
            <a:endParaRPr lang="ru-RU" sz="3200" dirty="0" smtClean="0">
              <a:solidFill>
                <a:srgbClr val="009900"/>
              </a:solidFill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9900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46" name="Picture 2" descr="https://static.riafan.ru/uploads/2019/05/24/orig-1558693535ab515cee80a97ebbe8f1bbd24ee5f6a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492896"/>
            <a:ext cx="4631964" cy="2603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dirty="0"/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2517095" y="2431582"/>
            <a:ext cx="4800600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2160924" y="185532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2987824" y="1556792"/>
            <a:ext cx="5976663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dirty="0" smtClean="0"/>
              <a:t>         </a:t>
            </a:r>
            <a:r>
              <a:rPr lang="ru-RU" sz="2400" b="1" dirty="0" smtClean="0">
                <a:solidFill>
                  <a:srgbClr val="00B050"/>
                </a:solidFill>
              </a:rPr>
              <a:t>Основной институт </a:t>
            </a:r>
          </a:p>
          <a:p>
            <a:pPr eaLnBrk="0" hangingPunct="0"/>
            <a:r>
              <a:rPr lang="ru-RU" sz="2400" b="1" dirty="0" smtClean="0">
                <a:solidFill>
                  <a:srgbClr val="00B050"/>
                </a:solidFill>
              </a:rPr>
              <a:t>воспитания ребенка -  семья.</a:t>
            </a:r>
            <a:endParaRPr lang="en-US" sz="24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2288495" y="18981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2517095" y="3269782"/>
            <a:ext cx="4800600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2232932" y="269352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2288495" y="27363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2518683" y="4106395"/>
            <a:ext cx="4799012" cy="1587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2233105" y="3546195"/>
            <a:ext cx="505919" cy="505905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2288495" y="35745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3059833" y="2492897"/>
            <a:ext cx="608416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dirty="0" smtClean="0">
                <a:solidFill>
                  <a:srgbClr val="FF0000"/>
                </a:solidFill>
              </a:rPr>
              <a:t>Пассивность семьи </a:t>
            </a:r>
          </a:p>
          <a:p>
            <a:pPr eaLnBrk="0" hangingPunct="0"/>
            <a:r>
              <a:rPr lang="ru-RU" sz="2400" b="1" dirty="0" smtClean="0">
                <a:solidFill>
                  <a:srgbClr val="FF0000"/>
                </a:solidFill>
              </a:rPr>
              <a:t>в духовно-нравственном воспитании детей.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3" name="Text Box 272"/>
          <p:cNvSpPr txBox="1">
            <a:spLocks noChangeArrowheads="1"/>
          </p:cNvSpPr>
          <p:nvPr/>
        </p:nvSpPr>
        <p:spPr bwMode="gray">
          <a:xfrm>
            <a:off x="3131841" y="3356992"/>
            <a:ext cx="5832648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ru-RU" sz="2400" dirty="0" smtClean="0">
              <a:solidFill>
                <a:srgbClr val="7030A0"/>
              </a:solidFill>
            </a:endParaRPr>
          </a:p>
          <a:p>
            <a:pPr eaLnBrk="0" hangingPunct="0"/>
            <a:r>
              <a:rPr lang="ru-RU" sz="2400" b="1" dirty="0" smtClean="0">
                <a:solidFill>
                  <a:srgbClr val="DC6540"/>
                </a:solidFill>
              </a:rPr>
              <a:t>Для успешной социализации и развития ребенка необходимо взаимодействие</a:t>
            </a:r>
          </a:p>
          <a:p>
            <a:pPr eaLnBrk="0" hangingPunct="0"/>
            <a:r>
              <a:rPr lang="ru-RU" sz="2400" b="1" dirty="0" smtClean="0">
                <a:solidFill>
                  <a:srgbClr val="DC6540"/>
                </a:solidFill>
              </a:rPr>
              <a:t> детского сада и семьи.</a:t>
            </a:r>
            <a:endParaRPr lang="en-US" sz="2400" b="1" dirty="0">
              <a:solidFill>
                <a:srgbClr val="DC65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48072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ЦЕЛЬ: 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79512" y="836712"/>
            <a:ext cx="7344816" cy="216024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личности детей дошкольного возраста на основе духовно-нравственных принципов, традиций Русской Православной церкви; воспитание в детях любви к Богу, ближним, Отечеству при непосредственном участии родителей.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2050" name="Picture 2" descr="C:\Users\user\Downloads\IMG_20200514_191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996952"/>
            <a:ext cx="5330145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7128792" cy="194421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effectLst/>
                <a:cs typeface="Times New Roman" pitchFamily="18" charset="0"/>
              </a:rPr>
              <a:t>Важным принципом технологии реализации </a:t>
            </a:r>
            <a:br>
              <a:rPr lang="ru-RU" sz="2400" b="1" dirty="0" smtClean="0">
                <a:solidFill>
                  <a:schemeClr val="bg2">
                    <a:lumMod val="75000"/>
                  </a:schemeClr>
                </a:solidFill>
                <a:effectLst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effectLst/>
                <a:cs typeface="Times New Roman" pitchFamily="18" charset="0"/>
              </a:rPr>
              <a:t>ООП ЧДОУ является </a:t>
            </a:r>
            <a:br>
              <a:rPr lang="ru-RU" sz="2400" b="1" dirty="0" smtClean="0">
                <a:solidFill>
                  <a:schemeClr val="bg2">
                    <a:lumMod val="75000"/>
                  </a:schemeClr>
                </a:solidFill>
                <a:effectLst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effectLst/>
                <a:cs typeface="Times New Roman" pitchFamily="18" charset="0"/>
              </a:rPr>
              <a:t>совместное с родителями воспитание и развитие дошкольников, вовлечение родителей в </a:t>
            </a:r>
            <a:br>
              <a:rPr lang="ru-RU" sz="2400" b="1" dirty="0" smtClean="0">
                <a:solidFill>
                  <a:schemeClr val="bg2">
                    <a:lumMod val="75000"/>
                  </a:schemeClr>
                </a:solidFill>
                <a:effectLst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effectLst/>
                <a:cs typeface="Times New Roman" pitchFamily="18" charset="0"/>
              </a:rPr>
              <a:t>образовательный процесс  группы. </a:t>
            </a:r>
            <a: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</a:br>
            <a:endParaRPr lang="ru-RU" sz="3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1506" name="Picture 2" descr="C:\Users\user\Desktop\Фото сад ДНВ\IMG_20171221_1756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067944" y="2924944"/>
            <a:ext cx="4896196" cy="3674225"/>
          </a:xfrm>
          <a:prstGeom prst="rect">
            <a:avLst/>
          </a:prstGeom>
          <a:noFill/>
        </p:spPr>
      </p:pic>
      <p:pic>
        <p:nvPicPr>
          <p:cNvPr id="11" name="Picture 1" descr="C:\Users\user\Downloads\IMG_20191217_182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3803915" cy="2852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416824" cy="208823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C0000"/>
                </a:solidFill>
                <a:effectLst/>
                <a:cs typeface="Times New Roman" pitchFamily="18" charset="0"/>
              </a:rPr>
              <a:t>Можно выделить три основные направления во взаимодействии ЧДОУ и семьи:</a:t>
            </a:r>
            <a:br>
              <a:rPr lang="ru-RU" sz="2400" b="1" dirty="0" smtClean="0">
                <a:solidFill>
                  <a:srgbClr val="CC0000"/>
                </a:solidFill>
                <a:effectLst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1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/>
                <a:cs typeface="Times New Roman" pitchFamily="18" charset="0"/>
              </a:rPr>
              <a:t>.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effectLst/>
                <a:cs typeface="Times New Roman" pitchFamily="18" charset="0"/>
              </a:rPr>
              <a:t>Мероприятия ЧДОУ с родителями с целью повышения компетенции в вопросах православного воспитания, консультации, папки передвижки, православная библиотека, практические занятия и т. п.</a:t>
            </a:r>
            <a: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</a:br>
            <a:endParaRPr lang="ru-RU" sz="3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6" name="Picture 2" descr="C:\Users\user\Downloads\IMG_20200527_210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516216" y="4343400"/>
            <a:ext cx="1438102" cy="2514600"/>
          </a:xfrm>
          <a:prstGeom prst="rect">
            <a:avLst/>
          </a:prstGeom>
          <a:noFill/>
        </p:spPr>
      </p:pic>
      <p:pic>
        <p:nvPicPr>
          <p:cNvPr id="1028" name="Picture 4" descr="C:\Users\user\Downloads\MqpkdWGJ5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988840"/>
            <a:ext cx="3168352" cy="2376858"/>
          </a:xfrm>
          <a:prstGeom prst="rect">
            <a:avLst/>
          </a:prstGeom>
          <a:noFill/>
        </p:spPr>
      </p:pic>
      <p:pic>
        <p:nvPicPr>
          <p:cNvPr id="1029" name="Picture 5" descr="C:\Users\user\Downloads\3ZW8iECK8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88840"/>
            <a:ext cx="1924515" cy="3420916"/>
          </a:xfrm>
          <a:prstGeom prst="rect">
            <a:avLst/>
          </a:prstGeom>
          <a:noFill/>
        </p:spPr>
      </p:pic>
      <p:pic>
        <p:nvPicPr>
          <p:cNvPr id="1030" name="Picture 6" descr="C:\Users\user\Downloads\40ZfZ-shrH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1988840"/>
            <a:ext cx="2496200" cy="4437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6624736" cy="1224136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/>
              <a:t>2</a:t>
            </a:r>
            <a:r>
              <a:rPr lang="ru-RU" sz="3200" b="1" dirty="0" smtClean="0">
                <a:effectLst/>
              </a:rPr>
              <a:t>. </a:t>
            </a:r>
            <a:r>
              <a:rPr lang="ru-RU" sz="2000" b="1" dirty="0" smtClean="0">
                <a:effectLst/>
              </a:rPr>
              <a:t>Мероприятия ЧДОУ, объединяющие Церковь, родителей и детей с целью знакомства и участия в православном вероучении, традициях православной Церкви, календарем, праздниками. </a:t>
            </a:r>
            <a:endParaRPr lang="ru-RU" sz="2400" b="1" dirty="0">
              <a:effectLst/>
            </a:endParaRPr>
          </a:p>
        </p:txBody>
      </p:sp>
      <p:pic>
        <p:nvPicPr>
          <p:cNvPr id="2050" name="Picture 2" descr="C:\Users\user\Downloads\eoVLW_arE2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976" y="1628800"/>
            <a:ext cx="2268252" cy="3024336"/>
          </a:xfrm>
          <a:prstGeom prst="rect">
            <a:avLst/>
          </a:prstGeom>
          <a:noFill/>
        </p:spPr>
      </p:pic>
      <p:pic>
        <p:nvPicPr>
          <p:cNvPr id="2051" name="Picture 3" descr="C:\Users\user\Downloads\O303llYSb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132856"/>
            <a:ext cx="2531773" cy="1898830"/>
          </a:xfrm>
          <a:prstGeom prst="rect">
            <a:avLst/>
          </a:prstGeom>
          <a:noFill/>
        </p:spPr>
      </p:pic>
      <p:pic>
        <p:nvPicPr>
          <p:cNvPr id="2052" name="Picture 4" descr="C:\Users\user\Downloads\kuwLfQVejj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509120"/>
            <a:ext cx="2880320" cy="2160240"/>
          </a:xfrm>
          <a:prstGeom prst="rect">
            <a:avLst/>
          </a:prstGeom>
          <a:noFill/>
        </p:spPr>
      </p:pic>
      <p:pic>
        <p:nvPicPr>
          <p:cNvPr id="2053" name="Picture 5" descr="C:\Users\user\Downloads\DQsqPI39_w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509120"/>
            <a:ext cx="2915816" cy="2186862"/>
          </a:xfrm>
          <a:prstGeom prst="rect">
            <a:avLst/>
          </a:prstGeom>
          <a:noFill/>
        </p:spPr>
      </p:pic>
      <p:pic>
        <p:nvPicPr>
          <p:cNvPr id="2054" name="Picture 6" descr="C:\Users\user\Downloads\VH_JHRcGAv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700808"/>
            <a:ext cx="3600400" cy="2700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6624736" cy="165618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effectLst/>
              </a:rPr>
              <a:t>Взаимодействие направлено на создание условий для участия каждой семьи в образовательной деятельности </a:t>
            </a:r>
            <a:br>
              <a:rPr lang="ru-RU" sz="2400" b="1" dirty="0" smtClean="0">
                <a:effectLst/>
              </a:rPr>
            </a:br>
            <a:r>
              <a:rPr lang="ru-RU" sz="2400" b="1" dirty="0" smtClean="0">
                <a:effectLst/>
              </a:rPr>
              <a:t>детского сада. </a:t>
            </a:r>
            <a:endParaRPr lang="ru-RU" sz="2400" b="1" dirty="0">
              <a:effectLst/>
            </a:endParaRPr>
          </a:p>
        </p:txBody>
      </p:sp>
      <p:pic>
        <p:nvPicPr>
          <p:cNvPr id="22530" name="Picture 2" descr="C:\Users\user\Desktop\Фото сад ДНВ\IMG_20180420_162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2268289" cy="3024386"/>
          </a:xfrm>
          <a:prstGeom prst="rect">
            <a:avLst/>
          </a:prstGeom>
          <a:noFill/>
        </p:spPr>
      </p:pic>
      <p:pic>
        <p:nvPicPr>
          <p:cNvPr id="22531" name="Picture 3" descr="C:\Users\user\Desktop\Фото сад ДНВ\IMG_20180420_163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7746" y="3809662"/>
            <a:ext cx="2286254" cy="3048338"/>
          </a:xfrm>
          <a:prstGeom prst="rect">
            <a:avLst/>
          </a:prstGeom>
          <a:noFill/>
        </p:spPr>
      </p:pic>
      <p:pic>
        <p:nvPicPr>
          <p:cNvPr id="22532" name="Picture 4" descr="C:\Users\user\Desktop\Фото сад ДНВ\IMG_20180420_163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340768"/>
            <a:ext cx="2136572" cy="2848763"/>
          </a:xfrm>
          <a:prstGeom prst="rect">
            <a:avLst/>
          </a:prstGeom>
          <a:noFill/>
        </p:spPr>
      </p:pic>
      <p:pic>
        <p:nvPicPr>
          <p:cNvPr id="22533" name="Picture 5" descr="C:\Users\user\Desktop\Фото сад ДНВ\IMG_20180420_1622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2692472"/>
            <a:ext cx="3124146" cy="4165528"/>
          </a:xfrm>
          <a:prstGeom prst="rect">
            <a:avLst/>
          </a:prstGeom>
          <a:noFill/>
        </p:spPr>
      </p:pic>
      <p:pic>
        <p:nvPicPr>
          <p:cNvPr id="22534" name="Picture 6" descr="C:\Users\user\Desktop\Фото сад ДНВ\IMG_20180420_1638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80362" y="1916832"/>
            <a:ext cx="1563638" cy="2084851"/>
          </a:xfrm>
          <a:prstGeom prst="rect">
            <a:avLst/>
          </a:prstGeom>
          <a:noFill/>
        </p:spPr>
      </p:pic>
      <p:pic>
        <p:nvPicPr>
          <p:cNvPr id="22535" name="Picture 7" descr="C:\Users\user\Desktop\Фото сад ДНВ\IMG_20180420_1628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581128"/>
            <a:ext cx="1707654" cy="2276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d99c277f280234992a36bb463b6c6b1dbfe9e34"/>
</p:tagLst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2936</TotalTime>
  <Words>579</Words>
  <Application>Microsoft Office PowerPoint</Application>
  <PresentationFormat>Экран (4:3)</PresentationFormat>
  <Paragraphs>55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Helvetica Neue</vt:lpstr>
      <vt:lpstr>Times New Roman</vt:lpstr>
      <vt:lpstr>Тема Office</vt:lpstr>
      <vt:lpstr>«Взаимодействие воспитателей с семьями  воспитанников в духовно-нравственном воспитании дошкольников»</vt:lpstr>
      <vt:lpstr>В. А. Сухомлинский : «Воспитание детей надо начинать с воспитания родителей. Именно родители  должны стать нашими помощниками,  союзниками,  участниками единого педагогического процесса, коллегами  в деле воспитания детей».  </vt:lpstr>
      <vt:lpstr>Президент России В. В. Путин: «Мы должны свято беречь память о своих национальных героях и подвижниках, богатейшие исторические, культурные, духовные традиции,  крепить непреходящую связь времен; в этом – основа  успешного развития России, нашего движения вперед».  </vt:lpstr>
      <vt:lpstr>Актуальность</vt:lpstr>
      <vt:lpstr>ЦЕЛЬ: </vt:lpstr>
      <vt:lpstr>Важным принципом технологии реализации  ООП ЧДОУ является  совместное с родителями воспитание и развитие дошкольников, вовлечение родителей в  образовательный процесс  группы.  </vt:lpstr>
      <vt:lpstr>Можно выделить три основные направления во взаимодействии ЧДОУ и семьи: 1. Мероприятия ЧДОУ с родителями с целью повышения компетенции в вопросах православного воспитания, консультации, папки передвижки, православная библиотека, практические занятия и т. п. </vt:lpstr>
      <vt:lpstr>2. Мероприятия ЧДОУ, объединяющие Церковь, родителей и детей с целью знакомства и участия в православном вероучении, традициях православной Церкви, календарем, праздниками. </vt:lpstr>
      <vt:lpstr>Взаимодействие направлено на создание условий для участия каждой семьи в образовательной деятельности  детского сада. </vt:lpstr>
      <vt:lpstr>Необходимо заметить приоритетную важность включения родителей с воспитанниками в ценностно-значимые православные события истории и культуры России.</vt:lpstr>
      <vt:lpstr> Подспорье родителям в воспитании детей это соблюдение традиций. От того какие традиции в семье заведут, будет зависеть наполнение воспитания, образования, семейного досуга.  Привлечение мам – мастериц кулинаров, знакомит воспитанников   с традициями православных праздников.</vt:lpstr>
      <vt:lpstr>Работа с другими организациями, учреждениями,  с участием родителей, приобретает особое значение  с точки зрения комплексности образования и использования имеющихся ресурсов социальных институтов для реализации  духовно-нравственного воспитания. </vt:lpstr>
      <vt:lpstr>Посещение храмов Белгорода и памятных мест, при поддержке родителей,  неотъемлемая часть работы с семьей.</vt:lpstr>
      <vt:lpstr>3. Мероприятия с целью повышения активности и заинтересованности родителей в жизнедеятельности ЧДОУ, выставки, альбомы, совместные праздники, досуги, благотворительные и трудовые акции.</vt:lpstr>
      <vt:lpstr>Духовно-нравственное воспитание тесно переплетается с патриотическим воспитанием, ведь любовь к своему дому, городу, Родине влечет уважение и любовь к своей семье</vt:lpstr>
      <vt:lpstr>Фестивали семейного досуга учат общению и доставляют радость общения и детям, и родителям</vt:lpstr>
      <vt:lpstr>В работу сотрудничества с семьей включены благотворительные акции, дела милосердия.</vt:lpstr>
      <vt:lpstr>Систематическая работа  по духовно-нравственному направлению  за счет разнообразия форм и тематик позволяет удовлетворить личностные потребности и педагогические запросы родителей, косвенно или прямо стимулирует родителей к осуществлению духовно-нравственного воспитания детей.</vt:lpstr>
      <vt:lpstr>Презентация PowerPoint</vt:lpstr>
      <vt:lpstr>Благодаря  постоянному взаимодействию духовника с семьями воспитанников , участия в жизни ЧДОУ и происходит активное формирование системы жизненных ценностей и отношений, накопление нравственного опыта и обращение к духовной жизни. 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Фон из разноцветных треугольников</dc:title>
  <dc:creator>obstinate</dc:creator>
  <dc:description>Шаблон презентации с сайта https://presentation-creation.ru/</dc:description>
  <cp:lastModifiedBy>Пользователь Windows</cp:lastModifiedBy>
  <cp:revision>977</cp:revision>
  <dcterms:created xsi:type="dcterms:W3CDTF">2018-02-25T09:09:03Z</dcterms:created>
  <dcterms:modified xsi:type="dcterms:W3CDTF">2020-05-28T08:40:34Z</dcterms:modified>
</cp:coreProperties>
</file>