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6" r:id="rId3"/>
    <p:sldId id="289" r:id="rId4"/>
    <p:sldId id="300" r:id="rId5"/>
    <p:sldId id="290" r:id="rId6"/>
    <p:sldId id="309" r:id="rId7"/>
    <p:sldId id="307" r:id="rId8"/>
    <p:sldId id="297" r:id="rId9"/>
    <p:sldId id="310" r:id="rId10"/>
    <p:sldId id="319" r:id="rId11"/>
    <p:sldId id="312" r:id="rId12"/>
    <p:sldId id="314" r:id="rId13"/>
    <p:sldId id="293" r:id="rId14"/>
    <p:sldId id="321" r:id="rId15"/>
    <p:sldId id="306" r:id="rId16"/>
    <p:sldId id="311" r:id="rId17"/>
    <p:sldId id="316" r:id="rId18"/>
    <p:sldId id="318" r:id="rId19"/>
    <p:sldId id="308" r:id="rId20"/>
    <p:sldId id="32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A68"/>
    <a:srgbClr val="062A4A"/>
    <a:srgbClr val="FDABA5"/>
    <a:srgbClr val="E7A80B"/>
    <a:srgbClr val="DFC713"/>
    <a:srgbClr val="094275"/>
    <a:srgbClr val="0B5497"/>
    <a:srgbClr val="D41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6" autoAdjust="0"/>
    <p:restoredTop sz="94660"/>
  </p:normalViewPr>
  <p:slideViewPr>
    <p:cSldViewPr>
      <p:cViewPr varScale="1">
        <p:scale>
          <a:sx n="84" d="100"/>
          <a:sy n="84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A313-917C-4A43-B3AC-B60A38CC5A8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9283-1C58-48B1-AE34-1DDF300E5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E720-CAE1-4A82-9721-8F02E1C16A6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E803-D85A-4D69-94F5-4F455A76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E27F-FCFC-4203-962C-EEDE54B0B78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5C5A-EBBB-4F89-AF4D-D35B7D6A5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22CD-B051-4BB4-87E0-AEE58F177F3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BF72-A9BF-4FC9-902D-6D43FA372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58F5-E29D-43AE-A3D5-83D93408035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3564-62D9-436E-A666-7244C757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5984-3344-43DF-88AF-FAD61359680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98C8-4171-49E6-B1F9-85CD6D1BE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9C20-6A88-4501-98CF-F62FEE317AA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C167-5233-4BD1-8F58-3E4911F7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E60-3F4B-4AEF-9D0A-208855609B6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143-EC21-4698-8620-CE3DCED8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AEB1-7E20-40E2-A336-36FF3AE16278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1FE12-8419-4C94-B146-02D5B6996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85C1-D4C9-47FD-8308-6BE1DB6386F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9FD8-B230-4B5F-AE54-6358F03D7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5826B-DFA1-4FDF-B4FC-F5E026EEDCB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87249-3F76-45BE-897B-CF9799C92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84" r:id="rId8"/>
    <p:sldLayoutId id="2147483676" r:id="rId9"/>
    <p:sldLayoutId id="21474836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446405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Arial Unicode MS" pitchFamily="34" charset="-128"/>
              </a:rPr>
              <a:t>Зачетная работа по курсу «Основы православной педагогики».</a:t>
            </a:r>
            <a:br>
              <a:rPr lang="ru-RU" sz="3600" b="1" smtClean="0">
                <a:latin typeface="Arial Unicode MS" pitchFamily="34" charset="-128"/>
              </a:rPr>
            </a:br>
            <a:r>
              <a:rPr lang="ru-RU" sz="3600" b="1" smtClean="0">
                <a:latin typeface="Arial Unicode MS" pitchFamily="34" charset="-128"/>
              </a:rPr>
              <a:t>Тема</a:t>
            </a:r>
            <a:r>
              <a:rPr lang="ru-RU" sz="3600" b="1" smtClean="0">
                <a:latin typeface="Arial" charset="0"/>
              </a:rPr>
              <a:t> работы: «</a:t>
            </a:r>
            <a:r>
              <a:rPr lang="ru-RU" sz="3600" b="1" smtClean="0">
                <a:latin typeface="Arial Unicode MS" pitchFamily="34" charset="-128"/>
              </a:rPr>
              <a:t>Православное воспитание в семье</a:t>
            </a:r>
            <a:r>
              <a:rPr lang="ru-RU" sz="3600" b="1" smtClean="0">
                <a:latin typeface="Arial" charset="0"/>
              </a:rPr>
              <a:t>».</a:t>
            </a:r>
            <a:r>
              <a:rPr lang="ru-RU" sz="4600" b="1" smtClean="0">
                <a:latin typeface="Times New Roman" pitchFamily="18" charset="0"/>
              </a:rPr>
              <a:t>                       </a:t>
            </a:r>
            <a:br>
              <a:rPr lang="ru-RU" sz="4600" b="1" smtClean="0">
                <a:latin typeface="Times New Roman" pitchFamily="18" charset="0"/>
              </a:rPr>
            </a:br>
            <a:r>
              <a:rPr lang="ru-RU" sz="4600" b="1" smtClean="0">
                <a:latin typeface="Times New Roman" pitchFamily="18" charset="0"/>
              </a:rPr>
              <a:t>                         </a:t>
            </a:r>
            <a:r>
              <a:rPr lang="ru-RU" sz="2400" b="1" smtClean="0">
                <a:latin typeface="Arial Unicode MS" pitchFamily="34" charset="-128"/>
              </a:rPr>
              <a:t>Подготовила: Д.В. Кислица</a:t>
            </a:r>
            <a:r>
              <a:rPr lang="ru-RU" sz="2800" b="1" smtClean="0">
                <a:latin typeface="Arial Unicode MS" pitchFamily="34" charset="-128"/>
              </a:rPr>
              <a:t/>
            </a:r>
            <a:br>
              <a:rPr lang="ru-RU" sz="2800" b="1" smtClean="0">
                <a:latin typeface="Arial Unicode MS" pitchFamily="34" charset="-128"/>
              </a:rPr>
            </a:br>
            <a:r>
              <a:rPr lang="ru-RU" sz="2800" b="1" smtClean="0">
                <a:latin typeface="Arial Unicode MS" pitchFamily="34" charset="-128"/>
              </a:rPr>
              <a:t>                 </a:t>
            </a:r>
            <a:r>
              <a:rPr lang="ru-RU" sz="1800" smtClean="0">
                <a:latin typeface="Arial Unicode MS" pitchFamily="34" charset="-128"/>
              </a:rPr>
              <a:t>(педагог ДО, учитель ОПК ГБОУ</a:t>
            </a:r>
            <a:r>
              <a:rPr lang="ru-RU" sz="2000" smtClean="0">
                <a:latin typeface="Arial Unicode MS" pitchFamily="34" charset="-128"/>
              </a:rPr>
              <a:t> «Новооскольской </a:t>
            </a:r>
            <a:br>
              <a:rPr lang="ru-RU" sz="2000" smtClean="0">
                <a:latin typeface="Arial Unicode MS" pitchFamily="34" charset="-128"/>
              </a:rPr>
            </a:br>
            <a:r>
              <a:rPr lang="ru-RU" sz="2000" smtClean="0">
                <a:latin typeface="Arial Unicode MS" pitchFamily="34" charset="-128"/>
              </a:rPr>
              <a:t>                                  специальной общеобразовательной школы-интерната»)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827088" y="1052513"/>
            <a:ext cx="7704137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«</a:t>
            </a:r>
            <a:r>
              <a:rPr lang="ru-RU" sz="2000" b="1" i="1"/>
              <a:t>О законе чадородия нужно мыслить и чувствовать чисто, благоговейно и благородно перед Создателем Святым и Премудрым, и не мыслить о нем эгоистично, низко и похотливо; и благоговеть перед органами чадородия, и благодарить за них Премудрого, Всеблагого и Пречистого Творца, тем более что Сам Творец рождением Своим по плоти освятил человеческое естество».</a:t>
            </a:r>
          </a:p>
          <a:p>
            <a:pPr algn="r"/>
            <a:r>
              <a:rPr lang="ru-RU"/>
              <a:t>Иоанн Кронштадтский</a:t>
            </a:r>
            <a:r>
              <a:rPr lang="ru-RU" b="1"/>
              <a:t>.</a:t>
            </a:r>
          </a:p>
          <a:p>
            <a:pPr algn="r"/>
            <a:endParaRPr lang="ru-RU" b="1" i="1"/>
          </a:p>
          <a:p>
            <a:r>
              <a:rPr lang="ru-RU" sz="2000" b="1" i="1"/>
              <a:t>«Семейные отношения — в первую очередь духовные отношения.</a:t>
            </a:r>
            <a:r>
              <a:rPr lang="ru-RU" sz="2000"/>
              <a:t> </a:t>
            </a:r>
            <a:r>
              <a:rPr lang="ru-RU" sz="2000" b="1" i="1"/>
              <a:t>Воспитание юношей и девушек основывалось на понимании того, что половые отношения возможны только в рамках семьи и должны быть освящены благодатным союзом в Таинстве венчания». </a:t>
            </a:r>
          </a:p>
          <a:p>
            <a:pPr algn="r"/>
            <a:r>
              <a:rPr lang="ru-RU"/>
              <a:t>Игумен Георгий (Шестун)</a:t>
            </a:r>
            <a:endParaRPr lang="ru-RU" sz="2000" b="1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971550" y="5084763"/>
            <a:ext cx="7559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 </a:t>
            </a:r>
            <a:r>
              <a:rPr lang="ru-RU" b="1">
                <a:solidFill>
                  <a:srgbClr val="D41506"/>
                </a:solidFill>
              </a:rPr>
              <a:t>Таинстве крещения</a:t>
            </a:r>
            <a:r>
              <a:rPr lang="ru-RU" b="1"/>
              <a:t> Господь омывает человека от первородного греха, снимая с них проклятие, тяготеющее над падшим человеческим родом. 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59113" y="981075"/>
            <a:ext cx="277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  <a:latin typeface="Arial Unicode MS" pitchFamily="34" charset="-128"/>
              </a:rPr>
              <a:t>2. ТАИНСТВО КРЕЩЕНИЯ</a:t>
            </a:r>
          </a:p>
        </p:txBody>
      </p:sp>
      <p:pic>
        <p:nvPicPr>
          <p:cNvPr id="22531" name="Picture 6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0213"/>
            <a:ext cx="4570412" cy="304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468313" y="3789363"/>
            <a:ext cx="83518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Священное Писание свидетельствует о строгом </a:t>
            </a:r>
            <a:r>
              <a:rPr lang="ru-RU" b="1">
                <a:solidFill>
                  <a:srgbClr val="D41506"/>
                </a:solidFill>
              </a:rPr>
              <a:t>иерархическом устроении</a:t>
            </a:r>
            <a:r>
              <a:rPr lang="ru-RU" b="1"/>
              <a:t> семьи: «Всякому мужу глава Христос; жене глава — муж» (1Кор. 11, 3).</a:t>
            </a:r>
          </a:p>
          <a:p>
            <a:pPr algn="just"/>
            <a:r>
              <a:rPr lang="ru-RU" b="1"/>
              <a:t>«...мужья, обращайтесь благоразумно с женами, как с немощнейшим сосудом, оказывая им честь, как сонаследницам благодатной жизни...» (1Пет. 3, 7);</a:t>
            </a:r>
            <a:r>
              <a:rPr lang="ru-RU"/>
              <a:t> </a:t>
            </a:r>
            <a:endParaRPr lang="ru-RU" b="1"/>
          </a:p>
          <a:p>
            <a:pPr algn="just"/>
            <a:r>
              <a:rPr lang="ru-RU" b="1"/>
              <a:t>«Жены, повинуйтесь своим мужьям, как Господу... как Церковь повинуется Христу, так и жены своим мужьям во всем» (Еф. 5, 22, 24).</a:t>
            </a:r>
          </a:p>
          <a:p>
            <a:pPr algn="just"/>
            <a:r>
              <a:rPr lang="ru-RU" b="1"/>
              <a:t>«Дети, будьте послушны родителям вашим во всем, ибо это благоугодно Господу» (Кол. 3, 20)</a:t>
            </a:r>
            <a:r>
              <a:rPr lang="ru-RU"/>
              <a:t>.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555875" y="836613"/>
            <a:ext cx="408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</a:rPr>
              <a:t>3.БЛАГОДАТНАЯ ИЕРАРХИЯ В СЕМЬЕ</a:t>
            </a:r>
          </a:p>
        </p:txBody>
      </p:sp>
      <p:pic>
        <p:nvPicPr>
          <p:cNvPr id="23555" name="Picture 6" descr="pravoslavnogo584127189a841-1024x593"/>
          <p:cNvPicPr>
            <a:picLocks noChangeAspect="1" noChangeArrowheads="1"/>
          </p:cNvPicPr>
          <p:nvPr/>
        </p:nvPicPr>
        <p:blipFill>
          <a:blip r:embed="rId2"/>
          <a:srcRect l="369"/>
          <a:stretch>
            <a:fillRect/>
          </a:stretch>
        </p:blipFill>
        <p:spPr bwMode="auto">
          <a:xfrm>
            <a:off x="2700338" y="1268413"/>
            <a:ext cx="3814762" cy="2217737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124075" y="765175"/>
            <a:ext cx="469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</a:rPr>
              <a:t>4.ХРИСТИАНСКАЯ СЕМЬЯ – ШКОЛА ЛЮБВИ</a:t>
            </a:r>
          </a:p>
        </p:txBody>
      </p:sp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3851275" y="3213100"/>
            <a:ext cx="1514475" cy="12969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94275"/>
                </a:solidFill>
              </a:rPr>
              <a:t>РЕБЁНОК</a:t>
            </a:r>
          </a:p>
        </p:txBody>
      </p:sp>
      <p:pic>
        <p:nvPicPr>
          <p:cNvPr id="24579" name="Picture 6" descr="6ABD863D405047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492375"/>
            <a:ext cx="1512888" cy="1344613"/>
          </a:xfrm>
          <a:prstGeom prst="rect">
            <a:avLst/>
          </a:prstGeom>
          <a:noFill/>
          <a:ln w="9525">
            <a:solidFill>
              <a:srgbClr val="094275"/>
            </a:solidFill>
            <a:miter lim="800000"/>
            <a:headEnd/>
            <a:tailEnd/>
          </a:ln>
        </p:spPr>
      </p:pic>
      <p:pic>
        <p:nvPicPr>
          <p:cNvPr id="24580" name="Picture 8" descr="Bez-imeni-1-vosstanovleno-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781300"/>
            <a:ext cx="1727200" cy="906463"/>
          </a:xfrm>
          <a:prstGeom prst="rect">
            <a:avLst/>
          </a:prstGeom>
          <a:noFill/>
          <a:ln w="9525">
            <a:solidFill>
              <a:srgbClr val="094275"/>
            </a:solidFill>
            <a:miter lim="800000"/>
            <a:headEnd/>
            <a:tailEnd/>
          </a:ln>
        </p:spPr>
      </p:pic>
      <p:pic>
        <p:nvPicPr>
          <p:cNvPr id="24581" name="Picture 10" descr="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365625"/>
            <a:ext cx="1655763" cy="1089025"/>
          </a:xfrm>
          <a:prstGeom prst="rect">
            <a:avLst/>
          </a:prstGeom>
          <a:noFill/>
          <a:ln w="9525">
            <a:solidFill>
              <a:srgbClr val="094275"/>
            </a:solidFill>
            <a:miter lim="800000"/>
            <a:headEnd/>
            <a:tailEnd/>
          </a:ln>
        </p:spPr>
      </p:pic>
      <p:pic>
        <p:nvPicPr>
          <p:cNvPr id="24582" name="Picture 12" descr="3a53ce24beb2b8f1997ee5aed9d612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868863"/>
            <a:ext cx="1895475" cy="1263650"/>
          </a:xfrm>
          <a:prstGeom prst="rect">
            <a:avLst/>
          </a:prstGeom>
          <a:noFill/>
          <a:ln w="9525">
            <a:solidFill>
              <a:srgbClr val="094275"/>
            </a:solidFill>
            <a:miter lim="800000"/>
            <a:headEnd/>
            <a:tailEnd/>
          </a:ln>
        </p:spPr>
      </p:pic>
      <p:pic>
        <p:nvPicPr>
          <p:cNvPr id="24583" name="Picture 14" descr="03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365625"/>
            <a:ext cx="1728787" cy="1241425"/>
          </a:xfrm>
          <a:prstGeom prst="rect">
            <a:avLst/>
          </a:prstGeom>
          <a:noFill/>
          <a:ln w="9525">
            <a:solidFill>
              <a:srgbClr val="094275"/>
            </a:solidFill>
            <a:miter lim="800000"/>
            <a:headEnd/>
            <a:tailEnd/>
          </a:ln>
        </p:spPr>
      </p:pic>
      <p:sp>
        <p:nvSpPr>
          <p:cNvPr id="24584" name="Line 15"/>
          <p:cNvSpPr>
            <a:spLocks noChangeShapeType="1"/>
          </p:cNvSpPr>
          <p:nvPr/>
        </p:nvSpPr>
        <p:spPr bwMode="auto">
          <a:xfrm flipH="1" flipV="1">
            <a:off x="2411413" y="3141663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5292725" y="2924175"/>
            <a:ext cx="16557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 flipH="1">
            <a:off x="2411413" y="4005263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>
            <a:off x="5364163" y="4005263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4572000" y="4508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Text Box 20"/>
          <p:cNvSpPr txBox="1">
            <a:spLocks noChangeArrowheads="1"/>
          </p:cNvSpPr>
          <p:nvPr/>
        </p:nvSpPr>
        <p:spPr bwMode="auto">
          <a:xfrm>
            <a:off x="107950" y="2133600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Любовь проявляется в заботе о взрослых</a:t>
            </a:r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6330950" y="1557338"/>
            <a:ext cx="2813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Любовь основывается на</a:t>
            </a:r>
          </a:p>
          <a:p>
            <a:pPr algn="ctr"/>
            <a:r>
              <a:rPr lang="ru-RU" sz="1600" b="1">
                <a:solidFill>
                  <a:srgbClr val="094275"/>
                </a:solidFill>
              </a:rPr>
              <a:t> взаимопонимании </a:t>
            </a:r>
          </a:p>
          <a:p>
            <a:pPr algn="ctr"/>
            <a:r>
              <a:rPr lang="ru-RU" sz="1600" b="1">
                <a:solidFill>
                  <a:srgbClr val="094275"/>
                </a:solidFill>
              </a:rPr>
              <a:t>и уважении</a:t>
            </a:r>
          </a:p>
        </p:txBody>
      </p:sp>
      <p:sp>
        <p:nvSpPr>
          <p:cNvPr id="24591" name="Text Box 22"/>
          <p:cNvSpPr txBox="1">
            <a:spLocks noChangeArrowheads="1"/>
          </p:cNvSpPr>
          <p:nvPr/>
        </p:nvSpPr>
        <p:spPr bwMode="auto">
          <a:xfrm>
            <a:off x="3059113" y="6092825"/>
            <a:ext cx="3097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Совместные дела милосердия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0" y="5516563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Совместное времяпровождение</a:t>
            </a:r>
          </a:p>
        </p:txBody>
      </p:sp>
      <p:sp>
        <p:nvSpPr>
          <p:cNvPr id="24593" name="Text Box 24"/>
          <p:cNvSpPr txBox="1">
            <a:spLocks noChangeArrowheads="1"/>
          </p:cNvSpPr>
          <p:nvPr/>
        </p:nvSpPr>
        <p:spPr bwMode="auto">
          <a:xfrm>
            <a:off x="6046788" y="5589588"/>
            <a:ext cx="3097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Совместные </a:t>
            </a:r>
          </a:p>
          <a:p>
            <a:pPr algn="ctr"/>
            <a:r>
              <a:rPr lang="ru-RU" sz="1600" b="1">
                <a:solidFill>
                  <a:srgbClr val="094275"/>
                </a:solidFill>
              </a:rPr>
              <a:t>хозяйственные дела</a:t>
            </a:r>
          </a:p>
        </p:txBody>
      </p:sp>
      <p:pic>
        <p:nvPicPr>
          <p:cNvPr id="24594" name="Picture 19" descr="12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1557338"/>
            <a:ext cx="17287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4572000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Rectangle 22"/>
          <p:cNvSpPr>
            <a:spLocks noChangeArrowheads="1"/>
          </p:cNvSpPr>
          <p:nvPr/>
        </p:nvSpPr>
        <p:spPr bwMode="auto">
          <a:xfrm>
            <a:off x="3419475" y="1196975"/>
            <a:ext cx="2252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94275"/>
                </a:solidFill>
              </a:rPr>
              <a:t>Совместная трапеза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755650" y="4508500"/>
            <a:ext cx="7704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«В </a:t>
            </a:r>
            <a:r>
              <a:rPr lang="ru-RU" sz="2000" b="1">
                <a:solidFill>
                  <a:srgbClr val="D41506"/>
                </a:solidFill>
              </a:rPr>
              <a:t>таинствах Церкви</a:t>
            </a:r>
            <a:r>
              <a:rPr lang="ru-RU" sz="2000" b="1"/>
              <a:t> дети общаются с самим Господом. Ограничивая их участие в таинствах, мы нарушаем заповедь Спасителя: «…пустите детей приходить ко Мне и не препятствуйте им, ибо таковых есть Царствие Божие». </a:t>
            </a:r>
          </a:p>
          <a:p>
            <a:pPr algn="r"/>
            <a:r>
              <a:rPr lang="ru-RU" sz="2000"/>
              <a:t>(Мк. 10, 14).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339975" y="908050"/>
            <a:ext cx="4335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</a:rPr>
              <a:t>5. ПРИОБЩЕНИЕ К ТАИНСТВАМ ЦЕРКВИ</a:t>
            </a: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5543" name="Picture 7" descr="i?r=AzEPZsRbOZEKgBhR0XGMT1RkW-1K0THvfGYgVnGbIA25PK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341438"/>
            <a:ext cx="3959225" cy="2892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7041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Одно из важных условий в православном</a:t>
            </a:r>
            <a:r>
              <a:rPr lang="ru-RU" sz="2000" b="1" i="1">
                <a:latin typeface="Arial Unicode MS" pitchFamily="34" charset="-128"/>
              </a:rPr>
              <a:t> воспитани</a:t>
            </a:r>
            <a:r>
              <a:rPr lang="ru-RU" sz="2000" b="1" i="1"/>
              <a:t>и</a:t>
            </a:r>
            <a:r>
              <a:rPr lang="ru-RU" sz="2000" b="1" i="1">
                <a:latin typeface="Arial Unicode MS" pitchFamily="34" charset="-128"/>
              </a:rPr>
              <a:t> – воспитание </a:t>
            </a:r>
            <a:r>
              <a:rPr lang="ru-RU" sz="2000" b="1" i="1">
                <a:solidFill>
                  <a:srgbClr val="D41506"/>
                </a:solidFill>
                <a:latin typeface="Arial Unicode MS" pitchFamily="34" charset="-128"/>
              </a:rPr>
              <a:t>страха Божия</a:t>
            </a:r>
            <a:r>
              <a:rPr lang="ru-RU" sz="2000" b="1" i="1">
                <a:latin typeface="Arial Unicode MS" pitchFamily="34" charset="-128"/>
              </a:rPr>
              <a:t>.</a:t>
            </a:r>
          </a:p>
          <a:p>
            <a:endParaRPr lang="ru-RU" sz="2000" b="1" i="1">
              <a:latin typeface="Arial Unicode MS" pitchFamily="34" charset="-128"/>
            </a:endParaRPr>
          </a:p>
          <a:p>
            <a:r>
              <a:rPr lang="ru-RU" sz="2000" b="1" i="1"/>
              <a:t>Важно</a:t>
            </a:r>
            <a:r>
              <a:rPr lang="ru-RU" sz="2000" b="1" i="1">
                <a:latin typeface="Arial Unicode MS" pitchFamily="34" charset="-128"/>
              </a:rPr>
              <a:t>, чтобы в детях глубоко укоренялась и всегда поддерживалась </a:t>
            </a:r>
            <a:r>
              <a:rPr lang="ru-RU" sz="2000" b="1" i="1">
                <a:solidFill>
                  <a:srgbClr val="D41506"/>
                </a:solidFill>
                <a:latin typeface="Arial Unicode MS" pitchFamily="34" charset="-128"/>
              </a:rPr>
              <a:t>живая вера в Бога</a:t>
            </a:r>
            <a:r>
              <a:rPr lang="ru-RU" sz="2000" b="1" i="1">
                <a:latin typeface="Arial Unicode MS" pitchFamily="34" charset="-128"/>
              </a:rPr>
              <a:t>, навык «хождения перед Ним», постоянная забота о том, чтобы не оскорбить его грехами.</a:t>
            </a:r>
          </a:p>
          <a:p>
            <a:endParaRPr lang="ru-RU" sz="2000" b="1" i="1">
              <a:latin typeface="Arial Unicode MS" pitchFamily="34" charset="-128"/>
            </a:endParaRPr>
          </a:p>
          <a:p>
            <a:r>
              <a:rPr lang="ru-RU" sz="2000" b="1" i="1">
                <a:latin typeface="Arial Unicode MS" pitchFamily="34" charset="-128"/>
              </a:rPr>
              <a:t>В подрастающем ребенке необходимо воспитать духовную чистоплотность, воспитать потребность смывать грех в Таинстве покаяния через исповедание своих грехов.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4"/>
          <p:cNvSpPr txBox="1">
            <a:spLocks noChangeArrowheads="1"/>
          </p:cNvSpPr>
          <p:nvPr/>
        </p:nvSpPr>
        <p:spPr bwMode="auto">
          <a:xfrm>
            <a:off x="755650" y="4221163"/>
            <a:ext cx="77041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Сам Господь указал два вида оружия в борьбе с силами тьмы: «Сей же род изгоняется только </a:t>
            </a:r>
            <a:r>
              <a:rPr lang="ru-RU" b="1" i="1">
                <a:solidFill>
                  <a:srgbClr val="D41506"/>
                </a:solidFill>
              </a:rPr>
              <a:t>молитвою</a:t>
            </a:r>
            <a:r>
              <a:rPr lang="ru-RU" b="1" i="1"/>
              <a:t> и </a:t>
            </a:r>
            <a:r>
              <a:rPr lang="ru-RU" b="1" i="1">
                <a:solidFill>
                  <a:srgbClr val="D41506"/>
                </a:solidFill>
              </a:rPr>
              <a:t>постом</a:t>
            </a:r>
            <a:r>
              <a:rPr lang="ru-RU" b="1" i="1"/>
              <a:t>» (Мф. 17, 21).</a:t>
            </a:r>
            <a:r>
              <a:rPr lang="ru-RU"/>
              <a:t> </a:t>
            </a:r>
          </a:p>
          <a:p>
            <a:r>
              <a:rPr lang="ru-RU" b="1"/>
              <a:t>Поэтому </a:t>
            </a:r>
            <a:r>
              <a:rPr lang="ru-RU" b="1">
                <a:solidFill>
                  <a:srgbClr val="D41506"/>
                </a:solidFill>
              </a:rPr>
              <a:t>молитва </a:t>
            </a:r>
            <a:r>
              <a:rPr lang="ru-RU" b="1"/>
              <a:t>становится </a:t>
            </a:r>
            <a:r>
              <a:rPr lang="ru-RU" b="1">
                <a:solidFill>
                  <a:srgbClr val="D41506"/>
                </a:solidFill>
              </a:rPr>
              <a:t>дыханием</a:t>
            </a:r>
            <a:r>
              <a:rPr lang="ru-RU" b="1"/>
              <a:t> духовной жизни. Жизнь прекращается с остановкой дыхания, так и духовная жизнь прекращается с остановкой молитвы. </a:t>
            </a:r>
          </a:p>
        </p:txBody>
      </p:sp>
      <p:pic>
        <p:nvPicPr>
          <p:cNvPr id="58370" name="Picture 4" descr="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4032250" cy="2689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2987675" y="908050"/>
            <a:ext cx="305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</a:rPr>
              <a:t>6. СОВМЕСТНЫЕ МОЛИТВЫ</a:t>
            </a:r>
          </a:p>
        </p:txBody>
      </p:sp>
      <p:pic>
        <p:nvPicPr>
          <p:cNvPr id="58372" name="Picture 7" descr="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3311525" cy="2744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/>
          <p:cNvSpPr txBox="1">
            <a:spLocks noChangeArrowheads="1"/>
          </p:cNvSpPr>
          <p:nvPr/>
        </p:nvSpPr>
        <p:spPr bwMode="auto">
          <a:xfrm>
            <a:off x="755650" y="4941888"/>
            <a:ext cx="77041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/>
              <a:t>«Семья в сохранении и умножении именно духовных традиций тесно переплетается с жизнью церковной. В православной семье весь уклад жизни связан с церковным календарем».</a:t>
            </a:r>
          </a:p>
          <a:p>
            <a:pPr algn="r"/>
            <a:r>
              <a:rPr lang="ru-RU"/>
              <a:t>Игумен Георгий (Шестун)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339975" y="908050"/>
            <a:ext cx="434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</a:rPr>
              <a:t>7. РИТМ ЖИЗНИ ХРИСТИАНСКОЙ СЕМЬИ</a:t>
            </a:r>
          </a:p>
        </p:txBody>
      </p:sp>
      <p:pic>
        <p:nvPicPr>
          <p:cNvPr id="59395" name="Picture 4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4589462" cy="3248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/>
          <p:cNvSpPr txBox="1">
            <a:spLocks noChangeArrowheads="1"/>
          </p:cNvSpPr>
          <p:nvPr/>
        </p:nvSpPr>
        <p:spPr bwMode="auto">
          <a:xfrm>
            <a:off x="4427538" y="1412875"/>
            <a:ext cx="410368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D41506"/>
                </a:solidFill>
              </a:rPr>
              <a:t>Семья и дом</a:t>
            </a:r>
            <a:r>
              <a:rPr lang="ru-RU" b="1"/>
              <a:t> являются для наших детей </a:t>
            </a:r>
            <a:r>
              <a:rPr lang="ru-RU" b="1">
                <a:solidFill>
                  <a:srgbClr val="D41506"/>
                </a:solidFill>
              </a:rPr>
              <a:t>духовной</a:t>
            </a:r>
            <a:r>
              <a:rPr lang="ru-RU" b="1"/>
              <a:t> </a:t>
            </a:r>
            <a:r>
              <a:rPr lang="ru-RU" b="1">
                <a:solidFill>
                  <a:srgbClr val="D41506"/>
                </a:solidFill>
              </a:rPr>
              <a:t>крепостью</a:t>
            </a:r>
            <a:r>
              <a:rPr lang="ru-RU" b="1"/>
              <a:t>, которая защищает их от искушений мира сего.</a:t>
            </a:r>
            <a:r>
              <a:rPr lang="ru-RU"/>
              <a:t> </a:t>
            </a:r>
          </a:p>
          <a:p>
            <a:pPr algn="just"/>
            <a:endParaRPr lang="ru-RU"/>
          </a:p>
          <a:p>
            <a:pPr algn="just"/>
            <a:r>
              <a:rPr lang="ru-RU" b="1"/>
              <a:t>Н.Е. Пестов говорит, что, защищая детей от всех скверн мира, необходимо их оберегать и от носителей скверны.</a:t>
            </a:r>
            <a:r>
              <a:rPr lang="ru-RU"/>
              <a:t> </a:t>
            </a:r>
          </a:p>
          <a:p>
            <a:pPr algn="just"/>
            <a:endParaRPr lang="ru-RU"/>
          </a:p>
          <a:p>
            <a:pPr algn="just"/>
            <a:r>
              <a:rPr lang="ru-RU" b="1"/>
              <a:t>Иоанн Богослов указывал: «Кто приходит к вам и не приносит сего учения (то есть исповедания Христа), того не принимайте в дом и не приветствуйте его. Ибо приветствующий его участвует в злых делах его» (2 Ин. 1, 10-11).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2411413" y="836613"/>
            <a:ext cx="414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</a:rPr>
              <a:t>8.ОТЧИЙ ДОМ – ДУХОВНАЯ КРЕПОСТЬ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4572000" y="20605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60420" name="Picture 7" descr="i?r=AzEPZsRbOZEKgBhR0XGMT1RkubPswCGZtQV5aM6GRwWrb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3532187" cy="467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04138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« </a:t>
            </a:r>
            <a:r>
              <a:rPr lang="ru-RU" sz="2000" b="1" i="1">
                <a:latin typeface="Arial Unicode MS" pitchFamily="34" charset="-128"/>
              </a:rPr>
              <a:t>Дети с помощью родителей и благодати Божией побеждают в себе зачатки тех грехов и греховных наклонностей, которые достались им по наследству</a:t>
            </a:r>
            <a:r>
              <a:rPr lang="ru-RU" sz="2000" b="1" i="1"/>
              <a:t>…Поэтому </a:t>
            </a:r>
            <a:r>
              <a:rPr lang="ru-RU" sz="2000" b="1" i="1">
                <a:solidFill>
                  <a:srgbClr val="D41506"/>
                </a:solidFill>
              </a:rPr>
              <a:t>целью христианского воспитания в семье</a:t>
            </a:r>
            <a:r>
              <a:rPr lang="ru-RU" sz="2000" b="1" i="1"/>
              <a:t>  является переход наших детей на новый уровень духовной жизни сравнительно с нашей».</a:t>
            </a:r>
            <a:endParaRPr lang="ru-RU" sz="2800" b="1" i="1"/>
          </a:p>
          <a:p>
            <a:pPr algn="r"/>
            <a:r>
              <a:rPr lang="ru-RU"/>
              <a:t>Игумен Георгий (Шестун)</a:t>
            </a:r>
            <a:endParaRPr lang="ru-RU" i="1"/>
          </a:p>
          <a:p>
            <a:endParaRPr lang="ru-RU" i="1"/>
          </a:p>
          <a:p>
            <a:r>
              <a:rPr lang="ru-RU" sz="2000" b="1" i="1"/>
              <a:t>Первая забота родителей, пишет святитель Тихон Задонский, — научить детей жить по-христиански: «Юное сердце, как ко злу склонное, на всякое зло стремится, когда страхом Божиим и уздою наказания не воздерживается… Бог не взыщет от тебя, учил ли ты детей своих светской политике и иностранным языкам; но взыщет, учил ли ты по-христиански жить, наставлял ли их благочестию».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2138" y="620713"/>
            <a:ext cx="2613025" cy="57626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</a:rPr>
              <a:t>                             </a:t>
            </a:r>
            <a:r>
              <a:rPr lang="ru-RU" sz="2000" b="1" smtClean="0">
                <a:solidFill>
                  <a:srgbClr val="D41506"/>
                </a:solidFill>
                <a:latin typeface="Arial Unicode MS" pitchFamily="34" charset="-128"/>
              </a:rPr>
              <a:t>АКТУАЛЬНОСТЬ</a:t>
            </a:r>
          </a:p>
        </p:txBody>
      </p:sp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3132138" y="2205038"/>
            <a:ext cx="2808287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 Rounded MT Bold" pitchFamily="34" charset="0"/>
              </a:rPr>
              <a:t>Мировой кризис семьи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 Rounded MT Bold" pitchFamily="34" charset="0"/>
              </a:rPr>
              <a:t>и семейных отношений</a:t>
            </a:r>
          </a:p>
        </p:txBody>
      </p:sp>
      <p:pic>
        <p:nvPicPr>
          <p:cNvPr id="13315" name="Picture 6" descr="igromaniya_lee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00213"/>
            <a:ext cx="2214562" cy="14763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3316" name="Picture 8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149725"/>
            <a:ext cx="1414462" cy="21209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3317" name="Picture 10" descr="39d342d78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221163"/>
            <a:ext cx="2160588" cy="20161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3318" name="Picture 12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628775"/>
            <a:ext cx="2230437" cy="148748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3319" name="Picture 14" descr="2IYAuxdPOmXctZ55SpJXCEkRRvnR_6XieLBRA8_5OUrg_RNfarGDOE4_NQ_faR_GfeLPcZ_5PNBljBHijgrq_Kgn9G6Teit12BEpbMqGRvn8FCOptT7VZwxhpHO7mL2K1Vv2a2u1Rj3b6ZVPb_j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365625"/>
            <a:ext cx="2716213" cy="181133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3320" name="Line 15"/>
          <p:cNvSpPr>
            <a:spLocks noChangeShapeType="1"/>
          </p:cNvSpPr>
          <p:nvPr/>
        </p:nvSpPr>
        <p:spPr bwMode="auto">
          <a:xfrm flipH="1" flipV="1">
            <a:off x="2627313" y="2276475"/>
            <a:ext cx="6492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 flipH="1">
            <a:off x="2339975" y="3573463"/>
            <a:ext cx="10795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 flipV="1">
            <a:off x="5867400" y="2420938"/>
            <a:ext cx="6492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5795963" y="3357563"/>
            <a:ext cx="18002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4572000" y="3860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77041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Таким образом, семья является своеобразной школой религиозного воспитания. Христианское воспитание, основанное на православных традициях, способствует рождению духовной жизни и ее развитию в человеке, осуществляется в синергии Божественной благодати и родительской деятельности христианских супругов. </a:t>
            </a:r>
          </a:p>
          <a:p>
            <a:endParaRPr lang="ru-RU" sz="2000" b="1" i="1"/>
          </a:p>
          <a:p>
            <a:r>
              <a:rPr lang="ru-RU" sz="2000" b="1" i="1"/>
              <a:t>Религиозно-нравственное воспитание, полученное в православной семье, направляет человека на нравственное совершенствование и вечное спасение, дает ему возможность проявить  свои знания и улучшить земное общество, позволяет ему устроить свои земную жизнь таким образом, чтобы ему стала доступна жизнь вечная.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val 2"/>
          <p:cNvSpPr>
            <a:spLocks noChangeArrowheads="1"/>
          </p:cNvSpPr>
          <p:nvPr/>
        </p:nvSpPr>
        <p:spPr bwMode="auto">
          <a:xfrm>
            <a:off x="2916238" y="2565400"/>
            <a:ext cx="3097212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 Unicode MS" pitchFamily="34" charset="-128"/>
              </a:rPr>
              <a:t>Факторы, определяющие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 Unicode MS" pitchFamily="34" charset="-128"/>
              </a:rPr>
              <a:t> упадок в семейных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 Unicode MS" pitchFamily="34" charset="-128"/>
              </a:rPr>
              <a:t>отношениях</a:t>
            </a:r>
          </a:p>
        </p:txBody>
      </p:sp>
      <p:sp>
        <p:nvSpPr>
          <p:cNvPr id="14338" name="Line 7"/>
          <p:cNvSpPr>
            <a:spLocks noChangeShapeType="1"/>
          </p:cNvSpPr>
          <p:nvPr/>
        </p:nvSpPr>
        <p:spPr bwMode="auto">
          <a:xfrm flipH="1" flipV="1">
            <a:off x="2555875" y="2565400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 flipV="1">
            <a:off x="5867400" y="2636838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H="1">
            <a:off x="1619250" y="3789363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5940425" y="3860800"/>
            <a:ext cx="14398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42" name="Picture 12" descr="dostavka-e1534507513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2305050" cy="1169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3" name="Picture 14" descr="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268413"/>
            <a:ext cx="1781175" cy="117951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4344" name="Line 16"/>
          <p:cNvSpPr>
            <a:spLocks noChangeShapeType="1"/>
          </p:cNvSpPr>
          <p:nvPr/>
        </p:nvSpPr>
        <p:spPr bwMode="auto">
          <a:xfrm flipV="1">
            <a:off x="4427538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44463" y="1196975"/>
            <a:ext cx="25447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rgbClr val="0B5497"/>
                </a:solidFill>
                <a:latin typeface="Arial Unicode MS" pitchFamily="34" charset="-128"/>
              </a:rPr>
              <a:t>1.Исчезновение труда </a:t>
            </a:r>
          </a:p>
          <a:p>
            <a:pPr algn="ctr"/>
            <a:r>
              <a:rPr lang="ru-RU" sz="1600" b="1">
                <a:solidFill>
                  <a:srgbClr val="0B5497"/>
                </a:solidFill>
                <a:latin typeface="Arial Unicode MS" pitchFamily="34" charset="-128"/>
              </a:rPr>
              <a:t>в семье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2411413" y="620713"/>
            <a:ext cx="41767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 </a:t>
            </a:r>
            <a:r>
              <a:rPr lang="ru-RU" sz="1600" b="1">
                <a:solidFill>
                  <a:srgbClr val="0B5497"/>
                </a:solidFill>
                <a:latin typeface="Arial Unicode MS" pitchFamily="34" charset="-128"/>
              </a:rPr>
              <a:t>2.Изменение положение женщины в обществе</a:t>
            </a:r>
          </a:p>
        </p:txBody>
      </p:sp>
      <p:pic>
        <p:nvPicPr>
          <p:cNvPr id="14347" name="Picture 20" descr="45aa8d8ebf2e389b90312dd6369f34e3-resize_crop_1Xquality_100Xallow_enlarge_0Xw_1200Xh_6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989138"/>
            <a:ext cx="2212975" cy="11620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6372225" y="1196975"/>
            <a:ext cx="22272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1600" b="1">
                <a:solidFill>
                  <a:srgbClr val="0B5497"/>
                </a:solidFill>
              </a:rPr>
              <a:t>3.Разные системы</a:t>
            </a:r>
          </a:p>
          <a:p>
            <a:r>
              <a:rPr lang="ru-RU" sz="1600" b="1">
                <a:solidFill>
                  <a:srgbClr val="0B5497"/>
                </a:solidFill>
              </a:rPr>
              <a:t>воспитания</a:t>
            </a:r>
            <a:r>
              <a:rPr lang="ru-RU" sz="1600"/>
              <a:t> </a:t>
            </a:r>
            <a:r>
              <a:rPr lang="ru-RU" sz="1600" b="1">
                <a:solidFill>
                  <a:srgbClr val="0B5497"/>
                </a:solidFill>
              </a:rPr>
              <a:t>в семье</a:t>
            </a:r>
          </a:p>
        </p:txBody>
      </p:sp>
      <p:pic>
        <p:nvPicPr>
          <p:cNvPr id="14349" name="Picture 23" descr="richrussiankids-32070014-150494269138610-8757634721103478784-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4652963"/>
            <a:ext cx="1598613" cy="15970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4350" name="Text Box 24"/>
          <p:cNvSpPr txBox="1">
            <a:spLocks noChangeArrowheads="1"/>
          </p:cNvSpPr>
          <p:nvPr/>
        </p:nvSpPr>
        <p:spPr bwMode="auto">
          <a:xfrm>
            <a:off x="2911475" y="6216650"/>
            <a:ext cx="32146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600" b="1">
                <a:solidFill>
                  <a:srgbClr val="094275"/>
                </a:solidFill>
              </a:rPr>
              <a:t>5.Материальное расслоение</a:t>
            </a:r>
          </a:p>
          <a:p>
            <a:pPr algn="ctr"/>
            <a:r>
              <a:rPr lang="ru-RU" sz="1600" b="1">
                <a:solidFill>
                  <a:srgbClr val="094275"/>
                </a:solidFill>
              </a:rPr>
              <a:t>общества, однодетные семьи</a:t>
            </a:r>
          </a:p>
        </p:txBody>
      </p:sp>
      <p:sp>
        <p:nvSpPr>
          <p:cNvPr id="14351" name="Line 25"/>
          <p:cNvSpPr>
            <a:spLocks noChangeShapeType="1"/>
          </p:cNvSpPr>
          <p:nvPr/>
        </p:nvSpPr>
        <p:spPr bwMode="auto">
          <a:xfrm>
            <a:off x="4500563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52" name="Picture 27" descr="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2600"/>
            <a:ext cx="2303462" cy="15351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4353" name="Rectangle 28"/>
          <p:cNvSpPr>
            <a:spLocks noChangeArrowheads="1"/>
          </p:cNvSpPr>
          <p:nvPr/>
        </p:nvSpPr>
        <p:spPr bwMode="auto">
          <a:xfrm>
            <a:off x="323850" y="580548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600" b="1">
                <a:solidFill>
                  <a:srgbClr val="094275"/>
                </a:solidFill>
              </a:rPr>
              <a:t>4.Гражданский брак</a:t>
            </a:r>
            <a:r>
              <a:rPr lang="ru-RU" sz="1600"/>
              <a:t> </a:t>
            </a:r>
          </a:p>
        </p:txBody>
      </p:sp>
      <p:pic>
        <p:nvPicPr>
          <p:cNvPr id="14354" name="Picture 30" descr="i?r=AzEPZsRbOZEKgBhR0XGMT1RkXrQs7VOEIvFp1qfimskCg6aKTM5SRkZCeTgDn6uOy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4221163"/>
            <a:ext cx="2627312" cy="13017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6062663" y="5589588"/>
            <a:ext cx="29083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600" b="1">
                <a:solidFill>
                  <a:srgbClr val="094275"/>
                </a:solidFill>
              </a:rPr>
              <a:t>6. Многосемейственность</a:t>
            </a:r>
          </a:p>
          <a:p>
            <a:pPr algn="ctr"/>
            <a:r>
              <a:rPr lang="ru-RU" sz="1600" b="1">
                <a:solidFill>
                  <a:srgbClr val="094275"/>
                </a:solidFill>
              </a:rPr>
              <a:t>«Свободное материнство»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1042988" y="1196975"/>
            <a:ext cx="6985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D41506"/>
                </a:solidFill>
                <a:latin typeface="Arial Unicode MS" pitchFamily="34" charset="-128"/>
              </a:rPr>
              <a:t>Проблема современного родительства</a:t>
            </a:r>
            <a:r>
              <a:rPr lang="ru-RU" sz="2000" b="1">
                <a:latin typeface="Arial Unicode MS" pitchFamily="34" charset="-128"/>
              </a:rPr>
              <a:t> – чрезмерная увлеченность созданием материальных благ для своих детей.</a:t>
            </a:r>
            <a:r>
              <a:rPr lang="ru-RU" sz="2000">
                <a:latin typeface="Arial Unicode MS" pitchFamily="34" charset="-128"/>
              </a:rPr>
              <a:t> </a:t>
            </a:r>
          </a:p>
          <a:p>
            <a:endParaRPr lang="ru-RU" sz="2000">
              <a:latin typeface="Arial Unicode MS" pitchFamily="34" charset="-128"/>
            </a:endParaRPr>
          </a:p>
          <a:p>
            <a:r>
              <a:rPr lang="ru-RU" sz="2000" b="1">
                <a:latin typeface="Arial Unicode MS" pitchFamily="34" charset="-128"/>
              </a:rPr>
              <a:t>Святитель </a:t>
            </a:r>
            <a:r>
              <a:rPr lang="ru-RU" sz="2000" b="1">
                <a:solidFill>
                  <a:srgbClr val="D41506"/>
                </a:solidFill>
                <a:latin typeface="Arial Unicode MS" pitchFamily="34" charset="-128"/>
              </a:rPr>
              <a:t>Иоанн Златоуст</a:t>
            </a:r>
            <a:r>
              <a:rPr lang="ru-RU" sz="2000" b="1">
                <a:latin typeface="Arial Unicode MS" pitchFamily="34" charset="-128"/>
              </a:rPr>
              <a:t> говорил:</a:t>
            </a:r>
            <a:r>
              <a:rPr lang="ru-RU" sz="2000" b="1" i="1">
                <a:latin typeface="Arial Unicode MS" pitchFamily="34" charset="-128"/>
              </a:rPr>
              <a:t> «Родителям следует думать не о том, как бы сделать детей богатыми серебром и золотом, а о том, как бы они стали всех богаче благочестием, мудростью и стяжанием добродетели».</a:t>
            </a:r>
            <a:endParaRPr lang="ru-RU" sz="2000" b="1" i="1"/>
          </a:p>
          <a:p>
            <a:endParaRPr lang="ru-RU" sz="2000" b="1" i="1"/>
          </a:p>
          <a:p>
            <a:r>
              <a:rPr lang="ru-RU" sz="2000" b="1"/>
              <a:t>Святитель </a:t>
            </a:r>
            <a:r>
              <a:rPr lang="ru-RU" sz="2000" b="1">
                <a:solidFill>
                  <a:srgbClr val="0B5497"/>
                </a:solidFill>
              </a:rPr>
              <a:t>Тихон Задонский</a:t>
            </a:r>
            <a:r>
              <a:rPr lang="ru-RU" sz="2000" b="1"/>
              <a:t> пишет, что </a:t>
            </a:r>
            <a:r>
              <a:rPr lang="ru-RU" sz="2000" b="1">
                <a:solidFill>
                  <a:srgbClr val="D41506"/>
                </a:solidFill>
              </a:rPr>
              <a:t>цель жизни человека</a:t>
            </a:r>
            <a:r>
              <a:rPr lang="ru-RU" sz="2000" b="1"/>
              <a:t> – </a:t>
            </a:r>
            <a:r>
              <a:rPr lang="ru-RU" sz="2000" b="1" i="1"/>
              <a:t>«исполнять волю Божию и быть полезным для окружающих его людей и обществу в целом».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0" name="Group 16"/>
          <p:cNvGraphicFramePr>
            <a:graphicFrameLocks noGrp="1"/>
          </p:cNvGraphicFramePr>
          <p:nvPr/>
        </p:nvGraphicFramePr>
        <p:xfrm>
          <a:off x="1116013" y="1341438"/>
          <a:ext cx="7058025" cy="4603750"/>
        </p:xfrm>
        <a:graphic>
          <a:graphicData uri="http://schemas.openxmlformats.org/drawingml/2006/table">
            <a:tbl>
              <a:tblPr/>
              <a:tblGrid>
                <a:gridCol w="7058025"/>
              </a:tblGrid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Поэтому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1506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православное воспитание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 направлено на: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A80B">
                        <a:alpha val="50195"/>
                      </a:srgbClr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4275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-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нравственное совершение и вечное спасение;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94275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BA5">
                        <a:alpha val="50195"/>
                      </a:srgb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4275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-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формирование у человека правильного понятия и направления во всех сферах деятельности;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BA5">
                        <a:alpha val="50195"/>
                      </a:srgbClr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4275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-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преобразование  земного общества;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BA5">
                        <a:alpha val="50195"/>
                      </a:srgb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4275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-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учение человека так проводить земную жизнь, чтобы ему стала доступна жизнь вечная.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94275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BA5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684213" y="1196975"/>
            <a:ext cx="77041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Arial Unicode MS" pitchFamily="34" charset="-128"/>
              </a:rPr>
              <a:t>Выражение </a:t>
            </a:r>
            <a:r>
              <a:rPr lang="ru-RU" sz="2000" b="1" i="1">
                <a:solidFill>
                  <a:srgbClr val="D41506"/>
                </a:solidFill>
                <a:latin typeface="Arial Unicode MS" pitchFamily="34" charset="-128"/>
              </a:rPr>
              <a:t>«семья — малая Церковь»</a:t>
            </a:r>
            <a:r>
              <a:rPr lang="ru-RU" sz="2000" b="1" i="1">
                <a:latin typeface="Arial Unicode MS" pitchFamily="34" charset="-128"/>
              </a:rPr>
              <a:t> мы встречаем на страницах Священного Писания. </a:t>
            </a:r>
          </a:p>
          <a:p>
            <a:endParaRPr lang="ru-RU" sz="2000">
              <a:latin typeface="Arial Unicode MS" pitchFamily="34" charset="-128"/>
            </a:endParaRPr>
          </a:p>
          <a:p>
            <a:r>
              <a:rPr lang="ru-RU" sz="2000" b="1" i="1">
                <a:latin typeface="Arial Unicode MS" pitchFamily="34" charset="-128"/>
              </a:rPr>
              <a:t>«Семья есть нечто большее, чем отец, мать и дети. Семья — это наследница нравственных и духовных обычаев и ценностей, созданных дедами, прадедами и пращурами».</a:t>
            </a:r>
          </a:p>
          <a:p>
            <a:pPr algn="r"/>
            <a:r>
              <a:rPr lang="ru-RU" sz="2000">
                <a:latin typeface="Arial Unicode MS" pitchFamily="34" charset="-128"/>
              </a:rPr>
              <a:t>Игумен Георгий (Шестун)</a:t>
            </a:r>
          </a:p>
          <a:p>
            <a:pPr algn="r"/>
            <a:endParaRPr lang="ru-RU" sz="2000">
              <a:latin typeface="Arial Unicode MS" pitchFamily="34" charset="-128"/>
            </a:endParaRPr>
          </a:p>
          <a:p>
            <a:r>
              <a:rPr lang="ru-RU" sz="2000" b="1">
                <a:latin typeface="Arial Unicode MS" pitchFamily="34" charset="-128"/>
              </a:rPr>
              <a:t>«</a:t>
            </a:r>
            <a:r>
              <a:rPr lang="ru-RU" sz="2000" b="1" i="1">
                <a:latin typeface="Arial Unicode MS" pitchFamily="34" charset="-128"/>
              </a:rPr>
              <a:t>Воспитание, созданное самим народом и основанное на народных началах, имеет воспитательную силу, которой нет в самых лучших системах, основанных на абстрактных идеях или заимствованных у другого народа».</a:t>
            </a:r>
            <a:endParaRPr lang="ru-RU" sz="2000" b="1">
              <a:latin typeface="Arial Unicode MS" pitchFamily="34" charset="-128"/>
            </a:endParaRPr>
          </a:p>
          <a:p>
            <a:pPr algn="r"/>
            <a:r>
              <a:rPr lang="ru-RU" sz="2000">
                <a:latin typeface="Arial Unicode MS" pitchFamily="34" charset="-128"/>
              </a:rPr>
              <a:t>К.Д. Ушинский.</a:t>
            </a:r>
            <a:endParaRPr lang="ru-RU" sz="2000" i="1">
              <a:latin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1042988" y="4941888"/>
            <a:ext cx="72723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Arial Unicode MS" pitchFamily="34" charset="-128"/>
              </a:rPr>
              <a:t>Семья, являясь наследницей и хранительницей духовно-</a:t>
            </a:r>
            <a:r>
              <a:rPr lang="ru-RU" b="1" i="1"/>
              <a:t> </a:t>
            </a:r>
            <a:r>
              <a:rPr lang="ru-RU" b="1" i="1">
                <a:latin typeface="Arial Unicode MS" pitchFamily="34" charset="-128"/>
              </a:rPr>
              <a:t>нравственных традиций, больше всего воспитывает детей </a:t>
            </a:r>
            <a:r>
              <a:rPr lang="ru-RU" b="1" i="1">
                <a:solidFill>
                  <a:srgbClr val="D41506"/>
                </a:solidFill>
                <a:latin typeface="Arial Unicode MS" pitchFamily="34" charset="-128"/>
              </a:rPr>
              <a:t>своим укладом жизни</a:t>
            </a:r>
            <a:r>
              <a:rPr lang="ru-RU" b="1" i="1">
                <a:latin typeface="Arial Unicode MS" pitchFamily="34" charset="-128"/>
              </a:rPr>
              <a:t>, пониманием необходимости не только хранить, но и умножать то, что досталось нам от предыдущих поколений.</a:t>
            </a:r>
            <a:r>
              <a:rPr lang="ru-RU">
                <a:latin typeface="Arial Unicode MS" pitchFamily="34" charset="-128"/>
              </a:rPr>
              <a:t> </a:t>
            </a:r>
          </a:p>
        </p:txBody>
      </p:sp>
      <p:pic>
        <p:nvPicPr>
          <p:cNvPr id="18434" name="Picture 4" descr="1442562374_1057065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4986337" cy="3473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50825" y="836613"/>
            <a:ext cx="8569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D41506"/>
                </a:solidFill>
              </a:rPr>
              <a:t>Духовно-нравственное воспитание в традиционной российской семье исторически основывалось на традиционных формах православного семейного уклада: </a:t>
            </a: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372225" y="3573463"/>
            <a:ext cx="2592388" cy="825500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4.ХРИСТИАНСКАЯ СЕМЬЯ – ШКОЛА ЛЮБВИ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276600" y="3068638"/>
            <a:ext cx="2590800" cy="216058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94275"/>
                </a:solidFill>
              </a:rPr>
              <a:t>Христианская </a:t>
            </a:r>
          </a:p>
          <a:p>
            <a:pPr algn="ctr"/>
            <a:r>
              <a:rPr lang="ru-RU" sz="2400" b="1">
                <a:solidFill>
                  <a:srgbClr val="094275"/>
                </a:solidFill>
              </a:rPr>
              <a:t>семья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79838" y="1844675"/>
            <a:ext cx="1687512" cy="855663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2.КРЕЩЕНИЕ МЛАДЕНЦА</a:t>
            </a:r>
          </a:p>
          <a:p>
            <a:pPr algn="ctr"/>
            <a:endParaRPr lang="ru-RU" b="1">
              <a:solidFill>
                <a:srgbClr val="094275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00113" y="2276475"/>
            <a:ext cx="2519362" cy="581025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600" b="1">
                <a:solidFill>
                  <a:srgbClr val="094275"/>
                </a:solidFill>
              </a:rPr>
              <a:t>1.ТАИНСТВО БРАКА</a:t>
            </a:r>
          </a:p>
          <a:p>
            <a:pPr marL="342900" indent="-342900" algn="ctr"/>
            <a:endParaRPr lang="ru-RU" sz="1600" b="1">
              <a:solidFill>
                <a:srgbClr val="094275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63938" y="5949950"/>
            <a:ext cx="2087562" cy="581025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6.СОВМЕСТНЫЕ МОЛИТВЫ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084888" y="5516563"/>
            <a:ext cx="2736850" cy="581025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5. ПРИОБЩЕНИЕ К ТАИНСТВАМ ЦЕРКВИ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795963" y="2347913"/>
            <a:ext cx="2984500" cy="581025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3. БЛАГОДАТНАЯ ИЕРАРХИЯ В СЕМЬЕ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11188" y="5011738"/>
            <a:ext cx="2119312" cy="1069975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7.РИТМ ЖИЗНИ СЕМЬИ ПО</a:t>
            </a:r>
            <a:r>
              <a:rPr lang="ru-RU" sz="1600"/>
              <a:t> </a:t>
            </a:r>
            <a:r>
              <a:rPr lang="ru-RU" sz="1600" b="1">
                <a:solidFill>
                  <a:srgbClr val="094275"/>
                </a:solidFill>
              </a:rPr>
              <a:t>ЦЕРКОВНОМУ КАЛЕНДАРЮ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 flipV="1">
            <a:off x="2195513" y="2852738"/>
            <a:ext cx="12969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V="1">
            <a:off x="4643438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 flipV="1">
            <a:off x="5724525" y="2924175"/>
            <a:ext cx="16557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5867400" y="40036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>
            <a:off x="5580063" y="4797425"/>
            <a:ext cx="16557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8"/>
          <p:cNvSpPr>
            <a:spLocks noChangeShapeType="1"/>
          </p:cNvSpPr>
          <p:nvPr/>
        </p:nvSpPr>
        <p:spPr bwMode="auto">
          <a:xfrm>
            <a:off x="4572000" y="5227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9"/>
          <p:cNvSpPr>
            <a:spLocks noChangeShapeType="1"/>
          </p:cNvSpPr>
          <p:nvPr/>
        </p:nvSpPr>
        <p:spPr bwMode="auto">
          <a:xfrm flipH="1">
            <a:off x="2700338" y="4868863"/>
            <a:ext cx="9350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20"/>
          <p:cNvSpPr>
            <a:spLocks noChangeShapeType="1"/>
          </p:cNvSpPr>
          <p:nvPr/>
        </p:nvSpPr>
        <p:spPr bwMode="auto">
          <a:xfrm flipH="1" flipV="1">
            <a:off x="2411413" y="393223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Text Box 11"/>
          <p:cNvSpPr txBox="1">
            <a:spLocks noChangeArrowheads="1"/>
          </p:cNvSpPr>
          <p:nvPr/>
        </p:nvSpPr>
        <p:spPr bwMode="auto">
          <a:xfrm>
            <a:off x="323850" y="3571875"/>
            <a:ext cx="2119313" cy="825500"/>
          </a:xfrm>
          <a:prstGeom prst="rect">
            <a:avLst/>
          </a:prstGeom>
          <a:solidFill>
            <a:srgbClr val="FDAB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94275"/>
                </a:solidFill>
              </a:rPr>
              <a:t>8.ОТЧИЙ ДОМ – ДУХОВНАЯ 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50825" y="4149725"/>
            <a:ext cx="86423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Рождение православной семьи происходит в </a:t>
            </a:r>
            <a:r>
              <a:rPr lang="ru-RU" b="1" i="1">
                <a:solidFill>
                  <a:srgbClr val="D41506"/>
                </a:solidFill>
              </a:rPr>
              <a:t>Таинстве брака.</a:t>
            </a:r>
            <a:r>
              <a:rPr lang="ru-RU"/>
              <a:t> </a:t>
            </a:r>
            <a:endParaRPr lang="ru-RU" b="1" i="1">
              <a:solidFill>
                <a:srgbClr val="D41506"/>
              </a:solidFill>
            </a:endParaRPr>
          </a:p>
          <a:p>
            <a:r>
              <a:rPr lang="ru-RU" b="1" i="1">
                <a:solidFill>
                  <a:srgbClr val="D41506"/>
                </a:solidFill>
              </a:rPr>
              <a:t>Брак</a:t>
            </a:r>
            <a:r>
              <a:rPr lang="ru-RU" b="1" i="1"/>
              <a:t> — просвещение и одновременно тайна. В нем происходит преображение человека, расширение его личности</a:t>
            </a:r>
            <a:r>
              <a:rPr lang="ru-RU"/>
              <a:t>.</a:t>
            </a:r>
          </a:p>
          <a:p>
            <a:pPr algn="r"/>
            <a:r>
              <a:rPr lang="ru-RU" sz="1600">
                <a:latin typeface="Arial Unicode MS" pitchFamily="34" charset="-128"/>
              </a:rPr>
              <a:t>Игумен Георгий (Шестун)</a:t>
            </a:r>
            <a:endParaRPr lang="ru-RU" b="1" i="1"/>
          </a:p>
          <a:p>
            <a:r>
              <a:rPr lang="ru-RU" b="1" i="1"/>
              <a:t>Через </a:t>
            </a:r>
            <a:r>
              <a:rPr lang="ru-RU" b="1" i="1">
                <a:solidFill>
                  <a:srgbClr val="D41506"/>
                </a:solidFill>
              </a:rPr>
              <a:t>Таинство брака</a:t>
            </a:r>
            <a:r>
              <a:rPr lang="ru-RU" b="1" i="1"/>
              <a:t> даруется благодать и на воспитание детей, которой христианские супруги в своей родительской деятельности лишь содействуют, как сказано у апостола Павла: «...не я впрочем, а благодать Божия, которая со мною» (1Кор. 15, 10).</a:t>
            </a:r>
            <a:r>
              <a:rPr lang="ru-RU"/>
              <a:t> </a:t>
            </a:r>
          </a:p>
        </p:txBody>
      </p:sp>
      <p:pic>
        <p:nvPicPr>
          <p:cNvPr id="20482" name="Picture 4" descr="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268413"/>
            <a:ext cx="4032250" cy="268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132138" y="765175"/>
            <a:ext cx="230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D41506"/>
                </a:solidFill>
                <a:latin typeface="Arial Unicode MS" pitchFamily="34" charset="-128"/>
              </a:rPr>
              <a:t>1. ТАИНСТВО БРАКА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1891</TotalTime>
  <Words>1147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Arial Rounded MT Bold</vt:lpstr>
      <vt:lpstr>Calibri</vt:lpstr>
      <vt:lpstr>Constantia</vt:lpstr>
      <vt:lpstr>Times New Roman</vt:lpstr>
      <vt:lpstr>Wingdings 2</vt:lpstr>
      <vt:lpstr>Поток</vt:lpstr>
      <vt:lpstr>Зачетная работа по курсу «Основы православной педагогики». Тема работы: «Православное воспитание в семье».                                                 Подготовила: Д.В. Кислица                  (педагог ДО, учитель ОПК ГБОУ «Новооскольской                                    специальной общеобразовательной школы-интерната»)</vt:lpstr>
      <vt:lpstr>                             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Семья церковная.</dc:title>
  <dc:creator>Администратор</dc:creator>
  <cp:lastModifiedBy>Пользователь Windows</cp:lastModifiedBy>
  <cp:revision>39</cp:revision>
  <dcterms:created xsi:type="dcterms:W3CDTF">2018-09-10T16:50:35Z</dcterms:created>
  <dcterms:modified xsi:type="dcterms:W3CDTF">2020-05-28T09:11:25Z</dcterms:modified>
</cp:coreProperties>
</file>