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92" r:id="rId3"/>
    <p:sldId id="294" r:id="rId4"/>
    <p:sldId id="286" r:id="rId5"/>
    <p:sldId id="284" r:id="rId6"/>
    <p:sldId id="296" r:id="rId7"/>
    <p:sldId id="295" r:id="rId8"/>
    <p:sldId id="299" r:id="rId9"/>
    <p:sldId id="297" r:id="rId10"/>
    <p:sldId id="281" r:id="rId11"/>
    <p:sldId id="287" r:id="rId12"/>
    <p:sldId id="288" r:id="rId13"/>
    <p:sldId id="282" r:id="rId14"/>
    <p:sldId id="289" r:id="rId15"/>
    <p:sldId id="283" r:id="rId16"/>
    <p:sldId id="290" r:id="rId17"/>
    <p:sldId id="298" r:id="rId18"/>
    <p:sldId id="272" r:id="rId19"/>
    <p:sldId id="291" r:id="rId20"/>
    <p:sldId id="300" r:id="rId21"/>
    <p:sldId id="301" r:id="rId22"/>
    <p:sldId id="27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9" autoAdjust="0"/>
    <p:restoredTop sz="94660"/>
  </p:normalViewPr>
  <p:slideViewPr>
    <p:cSldViewPr>
      <p:cViewPr varScale="1">
        <p:scale>
          <a:sx n="84" d="100"/>
          <a:sy n="84" d="100"/>
        </p:scale>
        <p:origin x="1397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C89389-A841-4BBA-81CE-4868ECA4B78B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90E674F-4EBB-48DC-A1E3-57F872413C0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764704"/>
            <a:ext cx="6768752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Зачетная работа по курсу «Православная культура» 2019-2020 г.г.</a:t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/>
            </a:r>
            <a:br>
              <a:rPr lang="ru-RU" sz="3200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Реализация православного компонента в работе учителя-логопеда православного детского сада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221088"/>
            <a:ext cx="6400800" cy="1473200"/>
          </a:xfrm>
        </p:spPr>
        <p:txBody>
          <a:bodyPr>
            <a:normAutofit fontScale="77500" lnSpcReduction="20000"/>
          </a:bodyPr>
          <a:lstStyle/>
          <a:p>
            <a:pPr algn="r"/>
            <a:endParaRPr lang="ru-RU" i="1" dirty="0" smtClean="0"/>
          </a:p>
          <a:p>
            <a:pPr algn="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Подготовили учителя – логопеды </a:t>
            </a:r>
          </a:p>
          <a:p>
            <a:pPr algn="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«ЧДОУ «Православный д/с «Покровский»: </a:t>
            </a:r>
          </a:p>
          <a:p>
            <a:pPr algn="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Русанова С.П.</a:t>
            </a:r>
          </a:p>
          <a:p>
            <a:pPr algn="r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Бондарь Т.В.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6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7529264" cy="6213304"/>
          </a:xfrm>
        </p:spPr>
        <p:txBody>
          <a:bodyPr/>
          <a:lstStyle/>
          <a:p>
            <a:pPr algn="ctr"/>
            <a:r>
              <a:rPr lang="ru-RU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Игра «Собери </a:t>
            </a:r>
            <a:r>
              <a:rPr lang="ru-RU" sz="28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картинку» (Храмы г. Белгорода</a:t>
            </a:r>
            <a:r>
              <a:rPr lang="ru-RU" sz="28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</a:p>
          <a:p>
            <a:pPr marL="0" indent="0" algn="ctr">
              <a:buNone/>
            </a:pPr>
            <a:endParaRPr lang="ru-RU" b="1" dirty="0"/>
          </a:p>
        </p:txBody>
      </p:sp>
      <p:pic>
        <p:nvPicPr>
          <p:cNvPr id="4" name="Рисунок 3" descr="C:\Users\пк\Desktop\20191023_11213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760640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450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02048" y="2675233"/>
            <a:ext cx="5547841" cy="345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653765"/>
            <a:ext cx="71287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E8637"/>
              </a:buClr>
              <a:buSzPct val="70000"/>
              <a:buFont typeface="Wingdings"/>
              <a:buChar char=""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«Карточки для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согласования числительных с существительным (Масленица, Пасха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)»</a:t>
            </a:r>
          </a:p>
        </p:txBody>
      </p:sp>
    </p:spTree>
    <p:extLst>
      <p:ext uri="{BB962C8B-B14F-4D97-AF65-F5344CB8AC3E}">
        <p14:creationId xmlns:p14="http://schemas.microsoft.com/office/powerpoint/2010/main" val="167983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ka\Desktop\Новая папка\IMG_78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132856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800" b="1" dirty="0">
                <a:solidFill>
                  <a:schemeClr val="tx1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Используем пальчиковые игры с православной направленностью для развития мелкой моторики на занятиях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52" name="Picture 4" descr="C:\Users\vika\Desktop\Новая папка\IMG_78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309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ika\Desktop\Новая папка\IMG_78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781" y="2060849"/>
            <a:ext cx="2544280" cy="19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vika\Desktop\Новая папка\IMG_7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432" y="4280504"/>
            <a:ext cx="2826977" cy="2120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7529264" cy="614129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Игра -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лото :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«Какой </a:t>
            </a: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сегодня </a:t>
            </a: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праздник?»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 descr="C:\Users\пк\Desktop\20191023_1136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96" y="1916832"/>
            <a:ext cx="5976664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08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ka\Desktop\Новая папка\IMG_7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3795"/>
            <a:ext cx="41284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свои занятия мы также включаем пособия по нравственному воспитанию дошкольников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075" name="Picture 3" descr="C:\Users\vika\Desktop\Новая папка\IMG_78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140968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56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496944" cy="62853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Используются нами в работе и различные ЛЭПБУКИ  на православную тематику: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C:\Users\пк\Desktop\20191023_11533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4009226" cy="277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к\Desktop\20191023_11524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5262324" cy="292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62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vika\Desktop\Новая папка\IMG_786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4416490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ka\Desktop\Новая папка\IMG_786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80854" cy="33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79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Используем раскраски с православной тематикой для развития графо-моторных навыков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vika\Desktop\Домашнии задания\ДЗ\Православные расскраски\Пасха\4922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5344"/>
            <a:ext cx="3456384" cy="471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vika\Desktop\Домашнии задания\ДЗ\Православные расскраски\Пасха\pasha-raskraska-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628800"/>
            <a:ext cx="3631803" cy="476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46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vika\Desktop\IMG_445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9854" y="2846610"/>
            <a:ext cx="3011684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457256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27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 также в работе нами используются печатные и периодические издания, затрагивающие православную и духовно – нравственную тематику </a:t>
            </a: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r>
              <a:rPr lang="ru-RU" sz="2000" b="1" i="1" dirty="0" smtClean="0">
                <a:solidFill>
                  <a:schemeClr val="tx1"/>
                </a:solidFill>
              </a:rPr>
              <a:t/>
            </a:r>
            <a:br>
              <a:rPr lang="ru-RU" sz="2000" b="1" i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5" name="Рисунок 4" descr="C:\Users\vika\Desktop\IMG_44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9635" y="3605180"/>
            <a:ext cx="2993302" cy="220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vika\Desktop\IMG_445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1476" y="3995668"/>
            <a:ext cx="2949168" cy="2247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7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vika\Desktop\Новая папка\IMG_78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498166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88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11560" y="1484784"/>
            <a:ext cx="8280919" cy="410445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сегодняшний день,  духовно-нравственное воспитание дошкольников предполагает формирование у ребенка ценностного отношения к жизни, удовлетворение и развитие   потребности познания смысла жизни и социальной потребности жить для других. И является неотъемлемой частью образовательного процесса.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Материалы данной работы рассчитаны на педагогов и специалистов ДОУ, как с общей, так и с православной направленностью, работающих с детьми старшего дошкольного возраста.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работы</a:t>
            </a:r>
            <a:endParaRPr lang="ru-R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365104"/>
            <a:ext cx="3513584" cy="242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1. Шарик </a:t>
            </a:r>
            <a:r>
              <a:rPr lang="ru-RU" b="1" dirty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с пожеланиями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Задачи</a:t>
            </a:r>
            <a:r>
              <a:rPr lang="ru-RU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: расширять словарный запас слов и учить детей использовать их в определенных ситуациях.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2. Пять </a:t>
            </a:r>
            <a:r>
              <a:rPr lang="ru-RU" b="1" dirty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 орешков</a:t>
            </a:r>
            <a:r>
              <a:rPr lang="ru-RU" b="1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Задачи:</a:t>
            </a:r>
            <a:r>
              <a:rPr lang="ru-RU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 создавать условия для самоутверждения ребенка в группе детей и взрослых; расширять запас слов и учить их использовать в определенных ситуациях</a:t>
            </a:r>
            <a:r>
              <a:rPr lang="ru-RU" dirty="0" smtClean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165618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В результате </a:t>
            </a:r>
            <a:r>
              <a:rPr lang="ru-RU" sz="2400" dirty="0">
                <a:solidFill>
                  <a:srgbClr val="002060"/>
                </a:solidFill>
              </a:rPr>
              <a:t>освоения </a:t>
            </a:r>
            <a:r>
              <a:rPr lang="ru-RU" sz="2400" dirty="0" smtClean="0">
                <a:solidFill>
                  <a:srgbClr val="002060"/>
                </a:solidFill>
              </a:rPr>
              <a:t>программы по курсу </a:t>
            </a:r>
            <a:r>
              <a:rPr lang="ru-RU" sz="2400" dirty="0">
                <a:solidFill>
                  <a:srgbClr val="002060"/>
                </a:solidFill>
              </a:rPr>
              <a:t>«Православная культура</a:t>
            </a:r>
            <a:r>
              <a:rPr lang="ru-RU" sz="2400" dirty="0" smtClean="0">
                <a:solidFill>
                  <a:srgbClr val="002060"/>
                </a:solidFill>
              </a:rPr>
              <a:t>», мы взяли на вооружение еще несколько вариантов </a:t>
            </a:r>
            <a:r>
              <a:rPr lang="ru-RU" sz="2400" b="1" dirty="0">
                <a:solidFill>
                  <a:srgbClr val="002060"/>
                </a:solidFill>
              </a:rPr>
              <a:t>игр </a:t>
            </a:r>
            <a:r>
              <a:rPr lang="ru-RU" sz="2400" b="1" dirty="0" smtClean="0">
                <a:solidFill>
                  <a:srgbClr val="002060"/>
                </a:solidFill>
              </a:rPr>
              <a:t>для детей на духовные темы, которые будем использовать в соей практике: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9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476672"/>
            <a:ext cx="7408333" cy="5649491"/>
          </a:xfrm>
        </p:spPr>
        <p:txBody>
          <a:bodyPr>
            <a:normAutofit lnSpcReduction="10000"/>
          </a:bodyPr>
          <a:lstStyle/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 </a:t>
            </a:r>
            <a:r>
              <a:rPr lang="ru-RU" b="1" dirty="0" smtClean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  </a:t>
            </a: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>
              <a:solidFill>
                <a:srgbClr val="2B2B2B"/>
              </a:solidFill>
              <a:latin typeface="inherit"/>
              <a:ea typeface="Times New Roman"/>
              <a:cs typeface="Arial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endParaRPr lang="ru-RU" sz="2200" b="1" dirty="0" smtClean="0">
              <a:solidFill>
                <a:srgbClr val="2B2B2B"/>
              </a:solidFill>
              <a:latin typeface="inherit"/>
              <a:ea typeface="Times New Roman"/>
              <a:cs typeface="Arial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  3. </a:t>
            </a:r>
            <a:r>
              <a:rPr lang="ru-RU" sz="2800" b="1" dirty="0" smtClean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«Заветные </a:t>
            </a:r>
            <a:r>
              <a:rPr lang="ru-RU" sz="2800" b="1" dirty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буквы»</a:t>
            </a:r>
            <a:endParaRPr lang="ru-RU" b="1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Задачи</a:t>
            </a:r>
            <a:r>
              <a:rPr lang="ru-RU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: учить детей среди нескольких букв выбирать нужные.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4. Свеча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Задачи:</a:t>
            </a:r>
            <a:r>
              <a:rPr lang="ru-RU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 расширять словарный запас слов, учить детей правильно строить предложения и стараться не повторять сказанное.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0" indent="0" fontAlgn="base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   5. Ангел-хранитель</a:t>
            </a:r>
            <a:r>
              <a:rPr lang="ru-RU" b="1" dirty="0">
                <a:solidFill>
                  <a:srgbClr val="99CC00"/>
                </a:solidFill>
                <a:latin typeface="inherit"/>
                <a:ea typeface="Times New Roman"/>
                <a:cs typeface="Arial"/>
              </a:rPr>
              <a:t>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fontAlgn="base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Задачи:</a:t>
            </a:r>
            <a:r>
              <a:rPr lang="ru-RU" dirty="0">
                <a:solidFill>
                  <a:srgbClr val="2B2B2B"/>
                </a:solidFill>
                <a:latin typeface="inherit"/>
                <a:ea typeface="Times New Roman"/>
                <a:cs typeface="Arial"/>
              </a:rPr>
              <a:t> учить детей проявлять любовь к другим, милосердие, сострадание.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41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84784"/>
            <a:ext cx="7539608" cy="272717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Спасибо за внимание!</a:t>
            </a:r>
            <a:endParaRPr lang="ru-RU" sz="96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478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899592" y="1916832"/>
            <a:ext cx="7408333" cy="3450696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Рабочая программа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98374"/>
              </p:ext>
            </p:extLst>
          </p:nvPr>
        </p:nvGraphicFramePr>
        <p:xfrm>
          <a:off x="1259632" y="2708921"/>
          <a:ext cx="7128792" cy="333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28792"/>
              </a:tblGrid>
              <a:tr h="101688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Мы работаем по Адаптированной основной образовательной программе ДОУ</a:t>
                      </a:r>
                    </a:p>
                  </a:txBody>
                  <a:tcPr/>
                </a:tc>
              </a:tr>
              <a:tr h="80275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составленной на материале Основной образовательной программе ДОУ </a:t>
                      </a:r>
                    </a:p>
                  </a:txBody>
                  <a:tcPr/>
                </a:tc>
              </a:tr>
              <a:tr h="149083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 включением материалов коррекционных программ  Т.Б. Филичевой, Г.В. Чиркиной и  </a:t>
                      </a:r>
                    </a:p>
                    <a:p>
                      <a:pPr algn="ctr">
                        <a:buNone/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Н.В. </a:t>
                      </a:r>
                      <a:r>
                        <a:rPr lang="ru-RU" sz="20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Нищевой</a:t>
                      </a:r>
                      <a:endParaRPr lang="ru-RU" sz="20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941168"/>
            <a:ext cx="1224474" cy="153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941168"/>
            <a:ext cx="1189812" cy="166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467600" cy="2151112"/>
          </a:xfrm>
        </p:spPr>
        <p:txBody>
          <a:bodyPr>
            <a:normAutofit fontScale="90000"/>
          </a:bodyPr>
          <a:lstStyle/>
          <a:p>
            <a:pPr>
              <a:spcAft>
                <a:spcPts val="0"/>
              </a:spcAft>
            </a:pPr>
            <a:r>
              <a:rPr lang="ru-RU" sz="2000" dirty="0" smtClean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/>
            </a:r>
            <a:br>
              <a:rPr lang="ru-RU" sz="2000" dirty="0" smtClean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</a:br>
            <a:r>
              <a:rPr lang="ru-RU" sz="2000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/>
            </a:r>
            <a:br>
              <a:rPr lang="ru-RU" sz="2000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</a:br>
            <a:r>
              <a:rPr lang="ru-RU" sz="2000" dirty="0" smtClean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/>
            </a:r>
            <a:br>
              <a:rPr lang="ru-RU" sz="2000" dirty="0" smtClean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</a:br>
            <a:r>
              <a:rPr lang="ru-RU" sz="2000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  <a:t/>
            </a:r>
            <a:br>
              <a:rPr lang="ru-RU" sz="2000" dirty="0">
                <a:solidFill>
                  <a:srgbClr val="212121"/>
                </a:solidFill>
                <a:latin typeface="Helvetica"/>
                <a:ea typeface="Times New Roman"/>
                <a:cs typeface="Helvetica"/>
              </a:rPr>
            </a:br>
            <a:r>
              <a:rPr lang="ru-RU" sz="2000" b="1" dirty="0" smtClean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В.В</a:t>
            </a:r>
            <a:r>
              <a:rPr lang="ru-RU" sz="2000" b="1" dirty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. </a:t>
            </a:r>
            <a:r>
              <a:rPr lang="ru-RU" sz="2000" b="1" dirty="0" smtClean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Зеньковский особо  отмечал значение игры для детей, </a:t>
            </a:r>
            <a:r>
              <a:rPr lang="ru-RU" sz="2000" b="1" dirty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сравнивая  игру с «психическим лоном», в котором оформляются и развиваются все наши творческие движения: эстетические, этические и даже религиозные</a:t>
            </a:r>
            <a:r>
              <a:rPr lang="ru-RU" sz="2000" b="1" dirty="0" smtClean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.</a:t>
            </a:r>
            <a:br>
              <a:rPr lang="ru-RU" sz="2000" b="1" dirty="0" smtClean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</a:br>
            <a:r>
              <a:rPr lang="ru-RU" sz="2000" b="1" dirty="0" smtClean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Таким образом, игра оказывается опосредованно связана с основами духовной жизни в нас, в ребенке</a:t>
            </a:r>
            <a:r>
              <a:rPr lang="ru-RU" sz="2700" b="1" dirty="0">
                <a:solidFill>
                  <a:srgbClr val="002060"/>
                </a:solidFill>
                <a:latin typeface="Helvetica"/>
                <a:ea typeface="Times New Roman"/>
                <a:cs typeface="Helvetica"/>
              </a:rPr>
              <a:t>.</a:t>
            </a:r>
            <a:r>
              <a:rPr lang="ru-RU" sz="2000" dirty="0">
                <a:latin typeface="Times New Roman"/>
                <a:ea typeface="Times New Roman"/>
              </a:rPr>
              <a:t/>
            </a:r>
            <a:br>
              <a:rPr lang="ru-RU" sz="2000" dirty="0">
                <a:latin typeface="Times New Roman"/>
                <a:ea typeface="Times New Roman"/>
              </a:rPr>
            </a:br>
            <a:r>
              <a:rPr lang="ru-RU" sz="2400" dirty="0">
                <a:latin typeface="Calibri"/>
                <a:ea typeface="Calibri"/>
                <a:cs typeface="Times New Roman"/>
              </a:rPr>
              <a:t/>
            </a:r>
            <a:br>
              <a:rPr lang="ru-RU" sz="2400" dirty="0">
                <a:latin typeface="Calibri"/>
                <a:ea typeface="Calibri"/>
                <a:cs typeface="Times New Roman"/>
              </a:rPr>
            </a:br>
            <a:r>
              <a:rPr lang="ru-RU" sz="36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44" y="2674938"/>
            <a:ext cx="2735449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38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352928" cy="5256584"/>
          </a:xfrm>
        </p:spPr>
        <p:txBody>
          <a:bodyPr>
            <a:normAutofit lnSpcReduction="10000"/>
          </a:bodyPr>
          <a:lstStyle/>
          <a:p>
            <a:pPr lvl="0" algn="ctr">
              <a:buClr>
                <a:srgbClr val="FE8637"/>
              </a:buClr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логопедических занятиях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мы 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широко 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используем различные виды игр: </a:t>
            </a:r>
          </a:p>
          <a:p>
            <a:pPr lvl="0">
              <a:buClr>
                <a:srgbClr val="FE8637"/>
              </a:buClr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FE8637"/>
              </a:buClr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FE8637"/>
              </a:buClr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FE8637"/>
              </a:buClr>
              <a:buNone/>
            </a:pPr>
            <a:endParaRPr lang="ru-RU" sz="2000" b="1" dirty="0" smtClean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>
              <a:buClr>
                <a:srgbClr val="FE8637"/>
              </a:buClr>
              <a:buNone/>
            </a:pPr>
            <a:endParaRPr lang="ru-RU" sz="2000" b="1" dirty="0">
              <a:solidFill>
                <a:schemeClr val="bg2">
                  <a:lumMod val="2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lvl="0" algn="ctr">
              <a:buClr>
                <a:srgbClr val="FE8637"/>
              </a:buClr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предметами</a:t>
            </a:r>
          </a:p>
          <a:p>
            <a:pPr lvl="0" algn="ctr">
              <a:buClr>
                <a:srgbClr val="FE8637"/>
              </a:buClr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настольно -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печатные</a:t>
            </a:r>
          </a:p>
          <a:p>
            <a:pPr lvl="0" algn="ctr">
              <a:buClr>
                <a:srgbClr val="FE8637"/>
              </a:buClr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словесные</a:t>
            </a:r>
          </a:p>
          <a:p>
            <a:pPr lvl="0" algn="ctr">
              <a:buClr>
                <a:srgbClr val="FE8637"/>
              </a:buClr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игры с движениями</a:t>
            </a:r>
          </a:p>
          <a:p>
            <a:pPr lvl="0" algn="ctr">
              <a:buClr>
                <a:srgbClr val="FE8637"/>
              </a:buClr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сюжетные</a:t>
            </a:r>
          </a:p>
          <a:p>
            <a:pPr lvl="0" algn="ctr">
              <a:buClr>
                <a:srgbClr val="FE8637"/>
              </a:buClr>
            </a:pP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ролевые игры</a:t>
            </a:r>
          </a:p>
          <a:p>
            <a:pPr lvl="0" algn="ctr">
              <a:buClr>
                <a:srgbClr val="FE8637"/>
              </a:buClr>
            </a:pP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игры -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драматизации и т.д.</a:t>
            </a:r>
          </a:p>
          <a:p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707904" y="1772816"/>
            <a:ext cx="1944216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675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3384376" cy="2538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зеленогорский-дс.рф/tinybrowser_subsites/_zds_/fulls/novosti/2019/02/p11707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3847439" cy="288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04648"/>
            <a:ext cx="2480493" cy="358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ttp://mdou2novoorsk.ucoz.ru/_si/0/777691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20" y="4149080"/>
            <a:ext cx="3599700" cy="223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s://ds05.infourok.ru/uploads/ex/0a52/00042901-5a4536a4/hello_html_m203dfed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32" y="4365104"/>
            <a:ext cx="3256128" cy="2442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683568" y="2636912"/>
          <a:ext cx="7876926" cy="2792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76926"/>
              </a:tblGrid>
              <a:tr h="6980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Уделять внимание чтению адаптированных для детского возраста текстов из Священного Писания;</a:t>
                      </a:r>
                      <a:endParaRPr lang="ru-RU" dirty="0"/>
                    </a:p>
                  </a:txBody>
                  <a:tcPr/>
                </a:tc>
              </a:tr>
              <a:tr h="6980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развивать умение детей размышлять на духовно-нравственные темы;</a:t>
                      </a:r>
                      <a:endParaRPr lang="ru-RU" dirty="0"/>
                    </a:p>
                  </a:txBody>
                  <a:tcPr/>
                </a:tc>
              </a:tr>
              <a:tr h="69807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Формировать культуру речи, пополнять словарный запас нравственными понятиями (добро, зло, грех, молитва, святость и т.д.); </a:t>
                      </a:r>
                      <a:endParaRPr lang="ru-RU" dirty="0"/>
                    </a:p>
                  </a:txBody>
                  <a:tcPr/>
                </a:tc>
              </a:tr>
              <a:tr h="698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Развивать у детей чувство радостного восприятия мира.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94421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ru-RU" sz="20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Включение в рабочую программу православного и духовно-нравственного компонента способствует решению дополнительных  задач 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образовательной области «Развитие речи»:</a:t>
            </a:r>
            <a:b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endParaRPr lang="ru-RU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895644" cy="517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90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логопедическом кабинете есть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Православный центр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916832"/>
            <a:ext cx="3458418" cy="46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86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501</TotalTime>
  <Words>359</Words>
  <Application>Microsoft Office PowerPoint</Application>
  <PresentationFormat>Экран (4:3)</PresentationFormat>
  <Paragraphs>62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 Unicode MS</vt:lpstr>
      <vt:lpstr>Arial</vt:lpstr>
      <vt:lpstr>Calibri</vt:lpstr>
      <vt:lpstr>Candara</vt:lpstr>
      <vt:lpstr>Helvetica</vt:lpstr>
      <vt:lpstr>inherit</vt:lpstr>
      <vt:lpstr>Symbol</vt:lpstr>
      <vt:lpstr>Times New Roman</vt:lpstr>
      <vt:lpstr>Wingdings</vt:lpstr>
      <vt:lpstr>Волна</vt:lpstr>
      <vt:lpstr>Зачетная работа по курсу «Православная культура» 2019-2020 г.г.  Реализация православного компонента в работе учителя-логопеда православного детского сада</vt:lpstr>
      <vt:lpstr>Актуальность работы</vt:lpstr>
      <vt:lpstr>Рабочая программа</vt:lpstr>
      <vt:lpstr>    В.В. Зеньковский особо  отмечал значение игры для детей, сравнивая  игру с «психическим лоном», в котором оформляются и развиваются все наши творческие движения: эстетические, этические и даже религиозные.  Таким образом, игра оказывается опосредованно связана с основами духовной жизни в нас, в ребенке.   </vt:lpstr>
      <vt:lpstr>Презентация PowerPoint</vt:lpstr>
      <vt:lpstr>Презентация PowerPoint</vt:lpstr>
      <vt:lpstr> Включение в рабочую программу православного и духовно-нравственного компонента способствует решению дополнительных  задач  в образовательной области «Развитие речи»: </vt:lpstr>
      <vt:lpstr>Презентация PowerPoint</vt:lpstr>
      <vt:lpstr>В логопедическом кабинете есть Православный центр </vt:lpstr>
      <vt:lpstr>Презентация PowerPoint</vt:lpstr>
      <vt:lpstr>Презентация PowerPoint</vt:lpstr>
      <vt:lpstr>  Используем пальчиковые игры с православной направленностью для развития мелкой моторики на занятиях</vt:lpstr>
      <vt:lpstr>Презентация PowerPoint</vt:lpstr>
      <vt:lpstr>В свои занятия мы также включаем пособия по нравственному воспитанию дошкольников</vt:lpstr>
      <vt:lpstr>Презентация PowerPoint</vt:lpstr>
      <vt:lpstr>Презентация PowerPoint</vt:lpstr>
      <vt:lpstr>Используем раскраски с православной тематикой для развития графо-моторных навыков</vt:lpstr>
      <vt:lpstr> А также в работе нами используются печатные и периодические издания, затрагивающие православную и духовно – нравственную тематику   </vt:lpstr>
      <vt:lpstr>Презентация PowerPoint</vt:lpstr>
      <vt:lpstr>В результате освоения программы по курсу «Православная культура», мы взяли на вооружение еще несколько вариантов игр для детей на духовные темы, которые будем использовать в соей практике: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Пользователь Windows</cp:lastModifiedBy>
  <cp:revision>50</cp:revision>
  <dcterms:created xsi:type="dcterms:W3CDTF">2019-10-23T07:49:16Z</dcterms:created>
  <dcterms:modified xsi:type="dcterms:W3CDTF">2020-05-28T08:54:46Z</dcterms:modified>
</cp:coreProperties>
</file>