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7" r:id="rId4"/>
    <p:sldId id="276" r:id="rId5"/>
    <p:sldId id="259" r:id="rId6"/>
    <p:sldId id="260" r:id="rId7"/>
    <p:sldId id="277" r:id="rId8"/>
    <p:sldId id="278" r:id="rId9"/>
    <p:sldId id="263" r:id="rId10"/>
    <p:sldId id="279" r:id="rId11"/>
    <p:sldId id="280" r:id="rId12"/>
    <p:sldId id="281" r:id="rId13"/>
    <p:sldId id="264" r:id="rId14"/>
    <p:sldId id="282" r:id="rId15"/>
    <p:sldId id="262" r:id="rId16"/>
    <p:sldId id="266" r:id="rId17"/>
    <p:sldId id="268" r:id="rId18"/>
    <p:sldId id="269" r:id="rId19"/>
    <p:sldId id="271" r:id="rId20"/>
    <p:sldId id="27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5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3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10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5876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678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5794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371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93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28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22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7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79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86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82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26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1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99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1A033-7867-40E4-A2BC-D680011DD565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9DC9DB-5A9F-4AE0-B04F-FC269D066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72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Зачетная работа по курсу 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«Основы православной педагогики»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57998" y="5932387"/>
            <a:ext cx="1851595" cy="371698"/>
          </a:xfrm>
        </p:spPr>
        <p:txBody>
          <a:bodyPr/>
          <a:lstStyle/>
          <a:p>
            <a:pPr algn="ctr"/>
            <a:r>
              <a:rPr lang="ru-RU" dirty="0" smtClean="0"/>
              <a:t>2019-2020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42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4491" y="1272268"/>
            <a:ext cx="8282354" cy="378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дает превосходное сравнение, отражающее сущность семьи: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«Все это означает, что семья есть как бы живая «лаборатория» человеческих судеб – личных и народных, и притом каждого народа в отдельности и всех народов сообща, с тем отличием, однако, что в лаборатории обычно знают, что делают, и действуют целесообразно, а в семье обычно не знают, что делают, и действуют, как придется. Ибо семейная «лаборатория» возникает от природы, на иррациональных путях инстинкта, традиции и нужды; здесь люди не задаются никакой определенной творческой целью, а просто живут, удовлетворяют свои собственные потребности, изживают свои склонности и страсти и то удачно, то беспомощно несут последствия всего этого».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7618" y="643442"/>
            <a:ext cx="6896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Сущность семьи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734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4491" y="1105214"/>
            <a:ext cx="8282354" cy="3047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как ученый и педагог цель семейного воспитания сформулировал в следующем виде: «воспитать ребенка значит заложить в нем основы духовного характера и довести его до способности самовоспитания. Родители, которые приняли эту задачу и творчески разрешили ее, подарили своему народу и своей родине новый духовный очаг; они осуществили свое духовное призвание, оправдали свою взаимную любовь и укрепили, обогатили жизнь своего народа на земле: они сами вошли в ту Родину, которою стоит жить и гордиться, за которую стоит бороться и умереть»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7618" y="349406"/>
            <a:ext cx="6896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Цель семейного воспитания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4491" y="1263475"/>
            <a:ext cx="828235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Иван Александрович в удивительно поэтической форме формулирует основную задачу воспитания следующим образом. Можно было бы просто сказать, что все воспитание ребенка или, во всяком случае, его основная задача состоит в том, чтобы ребенок получил доступ ко всем сферам духовного опыта; чтобы его духовное око открылось на все значительное и священное в жизни; чтобы его сердце, столь нежное и восприимчивое, научилось отзываться на всякое явление Божественного в мире и в людях. Надо как бы повести или сводить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душуребенка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во все «места», где можно найти и пережить нечто божественное; постепенно все должно стать ей доступным – и природа во всей ее красоте, в ее величии и таинственной внутренней целесообразности, и та чудесная глубина, и та благородная радость, которую дает нам истинное искусство, и неподдельное сочувствие всему страдающему, и действенная любовь к ближнему, и блаженная сила совестного акта, и мужество национального героя, и творческая жизнь национального гения, с его одинокой борьбой и жертвенной ответственностью, и, главное: непосредственное молитвенное обращение к Богу, который и слышит, и любит, и помогает. Надо, чтобы ребенок получил доступ всюду, где Дух Божий дышит, зовет и раскрывается – как в самом человеке, так и в окружающем его мире.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7618" y="349406"/>
            <a:ext cx="6896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Задача семейного воспитания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02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27618" y="349406"/>
            <a:ext cx="6896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Основные направления семейного воспитания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4491" y="999706"/>
            <a:ext cx="8282354" cy="4894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Ильин, определив цель и задачу семейного воспитания, дает свое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основных направлений семейного воспитания, которые тесно увязывает с представлением о ценностях воспитания и идеале человека: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1) семья имеет призвание дать ребенку самое главное и существенное в его жизни – христианскую любовь; 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2) семья призвана воспринимать, поддерживать и передавать из поколения в поколение некую духовно-религиозную, национальную и отечественную традицию; 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3) семья учит ребенка верному восприятию авторитета; 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4) семья пока будет существовать (а она будет существовать, как все природное, вечно), она будет школой здорового чувства частной собственности;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5) семья есть трудовой очаг, трудовое, наследственное единение людей. Где прочная семья, там народ работает и богатеет. Где семья богатеет, там цветет народное хозяйство.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50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4491" y="1263475"/>
            <a:ext cx="8282354" cy="378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обращает внимание на то, что ребенок вступает в семью своих родителей как бы в доисторическую эпоху своей личности и начинает дышать воздухом этой семьи со своего первого физического вздоха. Ребенок может приобрести чутье и вкус к духу только у духовно осмысленного семейного очага; он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может органически почувствовать всенародное единение и единство, только испытав это единство в своей семье, а не почувствовав этого всенародного единства, он не станет живым органом своего народа и верным сыном своей родины. Только духовное пламя здорового семейного очага может дать человеческому сердцу накаленный угль духовности, который будет и греть его, и светить ему в течение всей его дальнейшей жизни.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958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411" y="1114305"/>
            <a:ext cx="8596668" cy="38807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r>
              <a:rPr lang="ru-RU" sz="1600" dirty="0" smtClean="0"/>
              <a:t>Наиболее </a:t>
            </a:r>
            <a:r>
              <a:rPr lang="ru-RU" sz="1600" dirty="0"/>
              <a:t>ценной в педагогическом плане является высказанная </a:t>
            </a:r>
            <a:r>
              <a:rPr lang="ru-RU" sz="1600" dirty="0" smtClean="0"/>
              <a:t>ученым идея </a:t>
            </a:r>
            <a:r>
              <a:rPr lang="ru-RU" sz="1600" dirty="0"/>
              <a:t>о том, что самое важное в семейном воспитании – это духовно </a:t>
            </a:r>
            <a:r>
              <a:rPr lang="ru-RU" sz="1600" dirty="0" smtClean="0"/>
              <a:t>пробудить </a:t>
            </a:r>
            <a:r>
              <a:rPr lang="ru-RU" sz="1600" dirty="0"/>
              <a:t>ребенка и указать ему перед лицом грядущих трудностей, а </a:t>
            </a:r>
            <a:r>
              <a:rPr lang="ru-RU" sz="1600" dirty="0" smtClean="0"/>
              <a:t>может быть</a:t>
            </a:r>
            <a:r>
              <a:rPr lang="ru-RU" sz="1600" dirty="0"/>
              <a:t>, уже подстерегающих его опасностей и искушений жизни – </a:t>
            </a:r>
            <a:r>
              <a:rPr lang="ru-RU" sz="1600" dirty="0" smtClean="0"/>
              <a:t>источник силы </a:t>
            </a:r>
            <a:r>
              <a:rPr lang="ru-RU" sz="1600" dirty="0"/>
              <a:t>и утешения в его собственной душе. Надо воспитать в его душе </a:t>
            </a:r>
            <a:r>
              <a:rPr lang="ru-RU" sz="1600" dirty="0" smtClean="0"/>
              <a:t>будущего </a:t>
            </a:r>
            <a:r>
              <a:rPr lang="ru-RU" sz="1600" dirty="0"/>
              <a:t>победителя, который умел бы внутренне уважать самого себя и </a:t>
            </a:r>
            <a:r>
              <a:rPr lang="ru-RU" sz="1600" dirty="0" smtClean="0"/>
              <a:t>утверждать </a:t>
            </a:r>
            <a:r>
              <a:rPr lang="ru-RU" sz="1600" dirty="0"/>
              <a:t>свое духовное достоинство и свою свободу– духовную личность, </a:t>
            </a:r>
            <a:r>
              <a:rPr lang="ru-RU" sz="1600" dirty="0" smtClean="0"/>
              <a:t>перед </a:t>
            </a:r>
            <a:r>
              <a:rPr lang="ru-RU" sz="1600" dirty="0"/>
              <a:t>которой были бы бессильны все соблазны и </a:t>
            </a:r>
            <a:r>
              <a:rPr lang="ru-RU" sz="1600" dirty="0" smtClean="0"/>
              <a:t>искушения.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5707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7336" y="617200"/>
            <a:ext cx="8466666" cy="3740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dirty="0" smtClean="0"/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свое понимание важности семьи и семейного воспитания «перевел на юридический язык». Он ввел специальную статью в свои «Основы». В статье 8 раздела «О Российском Государстве» «Основ» мыслитель устанавливает, что «Российское Государство есть единство действенное. Это означает, что русские граждане призваны к правовой свободе и самостоятельному творчеству, к верной, незазорной семейной жизни, к свободному труду и частной собственности. Они суть субъекты права – носители прав и обязанностей. Они повинны вкладывать в  государственное дело свой почин, свое сердце, волю и разум. Они должны всеми способами, как лучше, промышлять о своем Отечестве и о пользе своего народа. Они обязаны содействовать всем благим и верным начинаниям власти»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66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5269" y="729240"/>
            <a:ext cx="84494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Философско-педагогические взгляды И. А. Ильина дают глубокую и об-</a:t>
            </a:r>
          </a:p>
          <a:p>
            <a:pPr>
              <a:lnSpc>
                <a:spcPct val="150000"/>
              </a:lnSpc>
            </a:pP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стоятельную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картину национального воспитания. Иван Александрович раскрывает эту проблему с необыкновенной ясностью и изяществом.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И. А. Ильин исходит из того, что национальность человека определяется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его произволом, а укладом его инстинкта и его творческого акта, укладом его бессознательного и, больше всего, укладом его бессознательной духовности. «Покажи мне, – продолжает ученый, – как ты веруешь и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молишься;как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просыпаются у тебя доброта, геройство, чувство чести и долга; как ты поешь, пляшешь и читаешь стихи; что ты называешь «знать» и «понимать», как ты любишь свою семью; кто твои любимые вожди, гении и пророки, – скажи мне все это, а я скажу тебе, какой нации ты сын; и все это зависит не от твоего сознательного произвола, а от духовного уклада твоего бессознательного».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980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5123" y="335846"/>
            <a:ext cx="8598877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видит задачу национального воспитания в следующем: </a:t>
            </a:r>
          </a:p>
          <a:p>
            <a:pPr algn="just">
              <a:lnSpc>
                <a:spcPct val="150000"/>
              </a:lnSpc>
            </a:pP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надо сделать так, чтобы все прекрасные предметы, впервые пробуждающие дух ребенка, вызывающие в нем умиление, восхищение, преклонение, чувство красоты, чувство чести, любознательность, великодушие, жажду подвига, волю к качеству – были национальными, у нас в России – национально русскими; и далее: чтобы дети молились и думали русскими словами; чтобы они почуяли в себе кровь и дух своих русских предков и приняли бы любовью и волею – всю историю, судьбу, путь и призвание своего народа; чтобы их душа отзывалась трепетом и умилением на дела и слова русских святых, героев, гениев и вождей. </a:t>
            </a:r>
          </a:p>
          <a:p>
            <a:pPr algn="just">
              <a:lnSpc>
                <a:spcPct val="150000"/>
              </a:lnSpc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своих рассуждениях И. А. Ильин возвращает нас к истокам национального воспитания и рекомендует родителям, учителям и воспитателям обогащать детей следующими сокровищами.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502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649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Вывод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97882"/>
            <a:ext cx="8596668" cy="38807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	</a:t>
            </a:r>
            <a:r>
              <a:rPr lang="ru-RU" sz="1600" dirty="0" smtClean="0"/>
              <a:t>Философско-педагогическое наследие И</a:t>
            </a:r>
            <a:r>
              <a:rPr lang="ru-RU" sz="1600" dirty="0"/>
              <a:t>. А. Ильина </a:t>
            </a:r>
            <a:r>
              <a:rPr lang="ru-RU" sz="1600" dirty="0" smtClean="0"/>
              <a:t>является </a:t>
            </a:r>
            <a:r>
              <a:rPr lang="ru-RU" sz="1600" dirty="0"/>
              <a:t>ценным вкладом в развитие семейного и национального </a:t>
            </a:r>
            <a:r>
              <a:rPr lang="ru-RU" sz="1600" dirty="0" smtClean="0"/>
              <a:t>воспитания </a:t>
            </a:r>
            <a:r>
              <a:rPr lang="ru-RU" sz="1600" dirty="0"/>
              <a:t>и имеет актуальное значение для современной России. Особо </a:t>
            </a:r>
            <a:r>
              <a:rPr lang="ru-RU" sz="1600" dirty="0" smtClean="0"/>
              <a:t>следует </a:t>
            </a:r>
            <a:r>
              <a:rPr lang="ru-RU" sz="1600" dirty="0"/>
              <a:t>подчеркнуть, что И. А. Ильин являлся ярким и оригинальным </a:t>
            </a:r>
            <a:r>
              <a:rPr lang="ru-RU" sz="1600" dirty="0" smtClean="0"/>
              <a:t>мыслителем </a:t>
            </a:r>
            <a:r>
              <a:rPr lang="ru-RU" sz="1600" dirty="0"/>
              <a:t>послеоктябрьской эмиграции и одним из немногих </a:t>
            </a:r>
            <a:r>
              <a:rPr lang="ru-RU" sz="1600" dirty="0" smtClean="0"/>
              <a:t>отечественных философов </a:t>
            </a:r>
            <a:r>
              <a:rPr lang="ru-RU" sz="1600" dirty="0"/>
              <a:t>и политических мыслителей, чьи прогнозы часто сбывались.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600" dirty="0" smtClean="0"/>
              <a:t>	Работы </a:t>
            </a:r>
            <a:r>
              <a:rPr lang="ru-RU" sz="1600" dirty="0"/>
              <a:t>И. А. Ильина до сих пор читаются так, словно они являются </a:t>
            </a:r>
            <a:r>
              <a:rPr lang="ru-RU" sz="1600" dirty="0" smtClean="0"/>
              <a:t>откликом </a:t>
            </a:r>
            <a:r>
              <a:rPr lang="ru-RU" sz="1600" dirty="0"/>
              <a:t>на современные события, а сам ученый и педагог является нашим </a:t>
            </a:r>
            <a:r>
              <a:rPr lang="ru-RU" sz="1600" dirty="0" smtClean="0"/>
              <a:t>современником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02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1898" y="1885788"/>
            <a:ext cx="7766936" cy="16463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Педагогические идеи И.А. Ильина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65929" y="3699140"/>
            <a:ext cx="3328702" cy="1092667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Выполнил: Антонов Александр Рафаилович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37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441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Библиографический список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8714" y="1234921"/>
            <a:ext cx="858422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Ильин, И. А. Собрание сочинений: В 10т. Т. 1. / А. И. Ильин. – М.: «Русская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книга», 1993. – 400 с.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Ильин, И. А. Собрание сочинений: В 10т. Т. 2. Кн. 2. / А. И. Ильин. – М.: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«Русская книга», 1993. – 480 с.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 Ильин, И. А. Собрание сочинений: В 10т. Т. 6. Кн. 2. / А. И. Ильин. – М.: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«Русская книга», 1996. – 672 с.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Ильин, И. А. Собрание сочинений: В 10т. Т. 7. / А. И. Ильин. – М.: «Русская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книга», 1998. – 608 с.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Ильин, И. А. Собрание сочинений: Дневник. Письма. Документы (1903–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1938) / А. И. Ильин. – М.: «Русская книга», 1999. – 608 с.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6. Лисица, Ю. Т. Иван Александрович Ильин. Историко-биографический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очерк / Ю. Т. Лисица // Ильин И. А. Собрание сочинений: В 10 т. Т. 1. – М.: «Русская книга», 1993. – С. 5–36.</a:t>
            </a:r>
          </a:p>
          <a:p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950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Материал данной работы предполагается использовать среди педагогических работников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60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373" y="490051"/>
            <a:ext cx="6294965" cy="536562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	Жизнь, творчество, деятельность Ивана Александровича Ильина - очень яркая и важная страница в истории русской философско-педагогической мысли. Он продолжил традиции основоположников святоотеческой педагогики о воспитании, определивших духовное начало и нравственность человека как предмет особенных забот воспитателя (святители Феофан </a:t>
            </a:r>
            <a:r>
              <a:rPr lang="ru-RU" dirty="0" err="1"/>
              <a:t>Вышенский</a:t>
            </a:r>
            <a:r>
              <a:rPr lang="ru-RU" dirty="0"/>
              <a:t>, Тихон Задонский, Иоанн </a:t>
            </a:r>
            <a:r>
              <a:rPr lang="ru-RU" dirty="0" err="1"/>
              <a:t>Кронштадский</a:t>
            </a:r>
            <a:r>
              <a:rPr lang="ru-RU" dirty="0"/>
              <a:t> и др., педагоги </a:t>
            </a:r>
            <a:r>
              <a:rPr lang="ru-RU" dirty="0" err="1"/>
              <a:t>Н.И.Пирогов</a:t>
            </a:r>
            <a:r>
              <a:rPr lang="ru-RU" dirty="0"/>
              <a:t>, К.Д. Ушинский, С.А. Рачинский, В.В. Зеньковский и др.). В его педагогических воззрениях отражаются глубокие философские взгляды на природу и духовную сущность человека, его способность и тяготение к духовной жизни; на стоящие в связи с этим перед воспитателем задачи духовно-нравственного образования, воспитания и развития личности. Вместе с тем, его воззрения на личность, её духовную сущность, влияние внутреннего духовного опыта на внешние проявления в действительности; на процесс духовно-нравственного возрастания человека и другие остаются мало изученными.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395" y="571499"/>
            <a:ext cx="3142921" cy="486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026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695" y="490051"/>
            <a:ext cx="8018259" cy="53656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600" dirty="0"/>
              <a:t>	Иван Александрович, </a:t>
            </a:r>
            <a:r>
              <a:rPr lang="ru-RU" sz="1600" dirty="0" smtClean="0"/>
              <a:t>исходя </a:t>
            </a:r>
            <a:r>
              <a:rPr lang="ru-RU" sz="1600" dirty="0"/>
              <a:t>из непреходящей ценности семьи для жизни и развития человека, </a:t>
            </a:r>
            <a:r>
              <a:rPr lang="ru-RU" sz="1600" dirty="0" smtClean="0"/>
              <a:t>придавая </a:t>
            </a:r>
            <a:r>
              <a:rPr lang="ru-RU" sz="1600" dirty="0"/>
              <a:t>большое значение семейному воспитанию, понимания значение </a:t>
            </a:r>
            <a:r>
              <a:rPr lang="ru-RU" sz="1600" dirty="0" smtClean="0"/>
              <a:t>семьи для </a:t>
            </a:r>
            <a:r>
              <a:rPr lang="ru-RU" sz="1600" dirty="0"/>
              <a:t>судьбы Отечества, основываясь на идеях отечественной </a:t>
            </a:r>
            <a:r>
              <a:rPr lang="ru-RU" sz="1600" dirty="0" smtClean="0"/>
              <a:t>дореволюционной </a:t>
            </a:r>
            <a:r>
              <a:rPr lang="ru-RU" sz="1600" dirty="0"/>
              <a:t>педагогики, опираясь на свои педагогические взгляды, </a:t>
            </a:r>
            <a:r>
              <a:rPr lang="ru-RU" sz="1600" dirty="0" smtClean="0"/>
              <a:t>сформированные </a:t>
            </a:r>
            <a:r>
              <a:rPr lang="ru-RU" sz="1600" dirty="0"/>
              <a:t>под влиянием семьи и научно-педагогического опыта, раскрыл </a:t>
            </a:r>
            <a:r>
              <a:rPr lang="ru-RU" sz="1600" dirty="0" smtClean="0"/>
              <a:t>сущность семейного </a:t>
            </a:r>
            <a:r>
              <a:rPr lang="ru-RU" sz="1600" dirty="0"/>
              <a:t>воспитания. Эти его взгляды представлены в ряде работ, в </a:t>
            </a:r>
            <a:r>
              <a:rPr lang="ru-RU" sz="1600" dirty="0" smtClean="0"/>
              <a:t>том числе </a:t>
            </a:r>
            <a:r>
              <a:rPr lang="ru-RU" sz="1600" dirty="0"/>
              <a:t>«Путь духовного обновления» (1935 г.), «Творческая идея нашего </a:t>
            </a:r>
            <a:r>
              <a:rPr lang="ru-RU" sz="1600" dirty="0" smtClean="0"/>
              <a:t>будущего</a:t>
            </a:r>
            <a:r>
              <a:rPr lang="ru-RU" sz="1600" dirty="0"/>
              <a:t>. Об основах духовного характера» (1934 г.), «Основы борьбы за </a:t>
            </a:r>
            <a:r>
              <a:rPr lang="ru-RU" sz="1600" dirty="0" smtClean="0"/>
              <a:t>национальную </a:t>
            </a:r>
            <a:r>
              <a:rPr lang="ru-RU" sz="1600" dirty="0"/>
              <a:t>Россию» (1937 г.), «О воспитании в грядущей России» (1953 г</a:t>
            </a:r>
            <a:r>
              <a:rPr lang="ru-RU" sz="1600" dirty="0" smtClean="0"/>
              <a:t>.),«</a:t>
            </a:r>
            <a:r>
              <a:rPr lang="ru-RU" sz="1600" dirty="0"/>
              <a:t>О сущности правосознания» (1956 г.). Мыслитель, имея в виду особый </a:t>
            </a:r>
            <a:r>
              <a:rPr lang="ru-RU" sz="1600" dirty="0" smtClean="0"/>
              <a:t>статус </a:t>
            </a:r>
            <a:r>
              <a:rPr lang="ru-RU" sz="1600" dirty="0"/>
              <a:t>семьи в истории человечества, считал, что она «есть целый остров </a:t>
            </a:r>
            <a:r>
              <a:rPr lang="ru-RU" sz="1600" dirty="0" smtClean="0"/>
              <a:t>духовной </a:t>
            </a:r>
            <a:r>
              <a:rPr lang="ru-RU" sz="1600" dirty="0"/>
              <a:t>жизни».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3373" y="490051"/>
            <a:ext cx="6294965" cy="5365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Wingdings 3" charset="2"/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5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27618" y="349406"/>
            <a:ext cx="68961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Педагогические подходы И. А. Ильина к анализу роли и места семьи в обществе, цели, задачи и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основные направления семейного воспитания.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5430" y="1515652"/>
            <a:ext cx="7617069" cy="3047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Во-первых, И. А. Ильин образно представляет роль и значение семьи для Отечества. Человек родится не только в недрах родины, но и в лоне семьи. Семья есть первая родина. Родина есть великая, национальная семья. Как соты пчелиные состоят из запечатанных ячеек с благоухающим медом, так жизнь народа состоит из семей: каждая семья отделена и запечатана, и всё-таки все они вместе сращены в единство; в каждой ячейке свой мед, но из этих медов состоит единый мед целого улья. Разрушьте ячейки – и вытечет мед, и распавшуюся вощину отдадут на переплавку.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686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55430" y="1515652"/>
            <a:ext cx="7617069" cy="2678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Во-вторых, И. А. Ильин формулирует главную социальную функцию семьи. Мыслитель считает, что семья есть первый, естественный и в то же время священный союз, в который человек вступает в силу необходимости. Он призван строить этот союз на любви, на вере и на свободе, научиться в нем первым совестным движениям сердца и подняться от него к дальнейшим формам человеческого духовного единения – родине и государству.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998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79584" y="548497"/>
            <a:ext cx="76170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В-третьих, И. А. Ильин указывает на определяющее влияние семьи на судьбу ребенка. Ученый обосновывает свой тезис следующим образом. Семья начинается с брака и в нем завязывается. Но человек начинает свою жизнь в такой семье, которую он сам не создавал: это семья, учрежденная его отцом и матерью, в которую он входит одним рождением, задолго до того, как ему удается осознать самого себя и окружающий его мир. Он получает эту семью как некий дар судьбы. Брак по самому существу своему возникает из выбора и решения, а ребенку не приходится выбирать и решать: отец и мать как бы образуют ту предустановленную для него судьбу, которая выпадает ему на его жизненную долю, и эту судьбу он не может ни отклонить, ни изменить – ему остается только принять ее и нести всю жизнь.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Здесь пробуждаются и начинают развертываться дремлющие силы личной души; здесь ребенок научается любить (кого и как?), верить (во что?) и жертвовать (чему и чем?); здесь слагаются первые основы его характера; здесь открываются в душе ребенка главные источники его будущего счастья и несчастья; здесь ребенок становится маленьким человеком, из которого впоследствии развивается великая личность или, может быть, низкий проходимец.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72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4491" y="946953"/>
            <a:ext cx="8282354" cy="378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И. А. Ильин делает педагогический вывод: «То, что выйдет из человека в его дальнейшей жизни, определяется в его детстве и притом самим этим детством; существуют, конечно, врожденные склонности и дары, но судьба этих склонностей и талантов – разовьются ли они в дальнейшем или погибнут, и если расцветут, то как именно, – определяется в раннем детстве». Вот почему семья является первичным лоном человеческой культуры. Мы все слагаемся в этом лоне, – продолжает мыслитель, – со всеми нашими возможностями, чувствами и хотениями; и каждый из нас остается в течение всей своей жизни духовным представителем своей отечески материнской семьи или как бы живым символом ее семейственного духа.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33829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307</Words>
  <Application>Microsoft Office PowerPoint</Application>
  <PresentationFormat>Широкоэкранный</PresentationFormat>
  <Paragraphs>69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Аспект</vt:lpstr>
      <vt:lpstr>Зачетная работа по курсу  «Основы православной педагогики»</vt:lpstr>
      <vt:lpstr>Педагогические идеи И.А. Ильина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</vt:lpstr>
      <vt:lpstr>Библиографический список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Зачетная работа по курсу  «Основы православной педагогики»</dc:title>
  <dc:creator>Arkweit</dc:creator>
  <cp:lastModifiedBy>Пользователь Windows</cp:lastModifiedBy>
  <cp:revision>16</cp:revision>
  <dcterms:created xsi:type="dcterms:W3CDTF">2020-05-28T09:03:59Z</dcterms:created>
  <dcterms:modified xsi:type="dcterms:W3CDTF">2020-05-29T11:56:09Z</dcterms:modified>
</cp:coreProperties>
</file>